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sldIdLst>
    <p:sldId id="293" r:id="rId2"/>
    <p:sldId id="257" r:id="rId3"/>
    <p:sldId id="301" r:id="rId4"/>
    <p:sldId id="261" r:id="rId5"/>
    <p:sldId id="262" r:id="rId6"/>
    <p:sldId id="258" r:id="rId7"/>
    <p:sldId id="260" r:id="rId8"/>
    <p:sldId id="284" r:id="rId9"/>
    <p:sldId id="295" r:id="rId10"/>
    <p:sldId id="291" r:id="rId11"/>
    <p:sldId id="294" r:id="rId12"/>
    <p:sldId id="265" r:id="rId13"/>
    <p:sldId id="277" r:id="rId14"/>
    <p:sldId id="278" r:id="rId15"/>
    <p:sldId id="279" r:id="rId16"/>
    <p:sldId id="299" r:id="rId17"/>
    <p:sldId id="300" r:id="rId18"/>
    <p:sldId id="271" r:id="rId19"/>
    <p:sldId id="272" r:id="rId20"/>
    <p:sldId id="268" r:id="rId21"/>
    <p:sldId id="269" r:id="rId22"/>
    <p:sldId id="270" r:id="rId23"/>
    <p:sldId id="273" r:id="rId24"/>
    <p:sldId id="274" r:id="rId25"/>
    <p:sldId id="275" r:id="rId26"/>
    <p:sldId id="276" r:id="rId27"/>
    <p:sldId id="282" r:id="rId28"/>
    <p:sldId id="286" r:id="rId29"/>
    <p:sldId id="285" r:id="rId30"/>
    <p:sldId id="296" r:id="rId31"/>
    <p:sldId id="297" r:id="rId32"/>
    <p:sldId id="298" r:id="rId33"/>
    <p:sldId id="28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0" autoAdjust="0"/>
    <p:restoredTop sz="93738" autoAdjust="0"/>
  </p:normalViewPr>
  <p:slideViewPr>
    <p:cSldViewPr>
      <p:cViewPr varScale="1">
        <p:scale>
          <a:sx n="68" d="100"/>
          <a:sy n="68" d="100"/>
        </p:scale>
        <p:origin x="1428"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3491" y="796631"/>
            <a:ext cx="6251304" cy="2700706"/>
          </a:xfrm>
        </p:spPr>
        <p:txBody>
          <a:bodyPr bIns="0"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443491" y="3497337"/>
            <a:ext cx="6251304" cy="1011489"/>
          </a:xfrm>
        </p:spPr>
        <p:txBody>
          <a:bodyPr tIns="91440" bIns="91440">
            <a:normAutofit/>
          </a:bodyPr>
          <a:lstStyle>
            <a:lvl1pPr marL="0" indent="0" algn="ctr">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6CB5C0-0AAC-48C9-A7A7-A233FE857031}" type="datetimeFigureOut">
              <a:rPr lang="en-US" smtClean="0"/>
              <a:pPr/>
              <a:t>5/4/2022</a:t>
            </a:fld>
            <a:endParaRPr lang="en-US"/>
          </a:p>
        </p:txBody>
      </p:sp>
      <p:sp>
        <p:nvSpPr>
          <p:cNvPr id="5" name="Footer Placeholder 4"/>
          <p:cNvSpPr>
            <a:spLocks noGrp="1"/>
          </p:cNvSpPr>
          <p:nvPr>
            <p:ph type="ftr" sz="quarter" idx="11"/>
          </p:nvPr>
        </p:nvSpPr>
        <p:spPr>
          <a:xfrm>
            <a:off x="1443490" y="329308"/>
            <a:ext cx="3719283" cy="309201"/>
          </a:xfrm>
        </p:spPr>
        <p:txBody>
          <a:bodyPr/>
          <a:lstStyle/>
          <a:p>
            <a:endParaRPr lang="en-US"/>
          </a:p>
        </p:txBody>
      </p:sp>
      <p:sp>
        <p:nvSpPr>
          <p:cNvPr id="6" name="Slide Number Placeholder 5"/>
          <p:cNvSpPr>
            <a:spLocks noGrp="1"/>
          </p:cNvSpPr>
          <p:nvPr>
            <p:ph type="sldNum" sz="quarter" idx="12"/>
          </p:nvPr>
        </p:nvSpPr>
        <p:spPr>
          <a:xfrm>
            <a:off x="477760" y="798973"/>
            <a:ext cx="802005" cy="503578"/>
          </a:xfrm>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3479795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6CB5C0-0AAC-48C9-A7A7-A233FE857031}"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797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2373"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2" y="798974"/>
            <a:ext cx="4985762"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6CB5C0-0AAC-48C9-A7A7-A233FE857031}"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126947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6CB5C0-0AAC-48C9-A7A7-A233FE857031}"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1227035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2" y="1756130"/>
            <a:ext cx="6251302" cy="1952270"/>
          </a:xfrm>
        </p:spPr>
        <p:txBody>
          <a:bodyPr anchor="b">
            <a:normAutofit/>
          </a:bodyPr>
          <a:lstStyle>
            <a:lvl1pPr algn="ctr">
              <a:defRPr sz="3200"/>
            </a:lvl1pPr>
          </a:lstStyle>
          <a:p>
            <a:r>
              <a:rPr lang="en-US"/>
              <a:t>Click to edit Master title style</a:t>
            </a:r>
            <a:endParaRPr lang="en-US" dirty="0"/>
          </a:p>
        </p:txBody>
      </p:sp>
      <p:sp>
        <p:nvSpPr>
          <p:cNvPr id="3" name="Text Placeholder 2"/>
          <p:cNvSpPr>
            <a:spLocks noGrp="1"/>
          </p:cNvSpPr>
          <p:nvPr>
            <p:ph type="body" idx="1"/>
          </p:nvPr>
        </p:nvSpPr>
        <p:spPr>
          <a:xfrm>
            <a:off x="1434318" y="3708400"/>
            <a:ext cx="6251302" cy="1110725"/>
          </a:xfrm>
        </p:spPr>
        <p:txBody>
          <a:bodyPr tIns="91440">
            <a:norm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6CB5C0-0AAC-48C9-A7A7-A233FE857031}"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2395505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25130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1" y="2013936"/>
            <a:ext cx="2965632"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9162" y="2013936"/>
            <a:ext cx="2965424"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6CB5C0-0AAC-48C9-A7A7-A233FE857031}"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48716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164"/>
            <a:ext cx="62513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2965631"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2965631"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9270" y="2023004"/>
            <a:ext cx="2965523"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9270" y="2821491"/>
            <a:ext cx="2965523"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6CB5C0-0AAC-48C9-A7A7-A233FE857031}" type="datetimeFigureOut">
              <a:rPr lang="en-US" smtClean="0"/>
              <a:pPr/>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234176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6CB5C0-0AAC-48C9-A7A7-A233FE857031}" type="datetimeFigureOut">
              <a:rPr lang="en-US" smtClean="0"/>
              <a:pPr/>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21698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CB5C0-0AAC-48C9-A7A7-A233FE857031}" type="datetimeFigureOut">
              <a:rPr lang="en-US" smtClean="0"/>
              <a:pPr/>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10290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406519"/>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506719"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1501"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B6CB5C0-0AAC-48C9-A7A7-A233FE857031}"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2086467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9" y="1129513"/>
            <a:ext cx="308049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defTabSz="914400">
              <a:spcBef>
                <a:spcPts val="1800"/>
              </a:spcBef>
            </a:pPr>
            <a:r>
              <a:rPr lang="en-US"/>
              <a:t>Click icon to add picture</a:t>
            </a:r>
            <a:endParaRPr lang="en-US" dirty="0"/>
          </a:p>
        </p:txBody>
      </p:sp>
      <p:sp>
        <p:nvSpPr>
          <p:cNvPr id="4" name="Text Placeholder 3"/>
          <p:cNvSpPr>
            <a:spLocks noGrp="1"/>
          </p:cNvSpPr>
          <p:nvPr>
            <p:ph type="body" sz="half" idx="2"/>
          </p:nvPr>
        </p:nvSpPr>
        <p:spPr>
          <a:xfrm>
            <a:off x="1443492" y="3145992"/>
            <a:ext cx="3076077"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082905" cy="320123"/>
          </a:xfrm>
        </p:spPr>
        <p:txBody>
          <a:bodyPr/>
          <a:lstStyle>
            <a:lvl1pPr algn="l">
              <a:defRPr/>
            </a:lvl1pPr>
          </a:lstStyle>
          <a:p>
            <a:fld id="{1B6CB5C0-0AAC-48C9-A7A7-A233FE857031}" type="datetimeFigureOut">
              <a:rPr lang="en-US" smtClean="0"/>
              <a:pPr/>
              <a:t>5/4/2022</a:t>
            </a:fld>
            <a:endParaRPr lang="en-US"/>
          </a:p>
        </p:txBody>
      </p:sp>
      <p:sp>
        <p:nvSpPr>
          <p:cNvPr id="6" name="Footer Placeholder 5"/>
          <p:cNvSpPr>
            <a:spLocks noGrp="1"/>
          </p:cNvSpPr>
          <p:nvPr>
            <p:ph type="ftr" sz="quarter" idx="11"/>
          </p:nvPr>
        </p:nvSpPr>
        <p:spPr>
          <a:xfrm>
            <a:off x="1437530" y="318641"/>
            <a:ext cx="3082083" cy="320931"/>
          </a:xfrm>
        </p:spPr>
        <p:txBody>
          <a:bodyPr/>
          <a:lstStyle/>
          <a:p>
            <a:endParaRPr lang="en-US" dirty="0"/>
          </a:p>
        </p:txBody>
      </p:sp>
      <p:sp>
        <p:nvSpPr>
          <p:cNvPr id="7" name="Slide Number Placeholder 6"/>
          <p:cNvSpPr>
            <a:spLocks noGrp="1"/>
          </p:cNvSpPr>
          <p:nvPr>
            <p:ph type="sldNum" sz="quarter" idx="12"/>
          </p:nvPr>
        </p:nvSpPr>
        <p:spPr/>
        <p:txBody>
          <a:bodyPr/>
          <a:lstStyle/>
          <a:p>
            <a:fld id="{9BB11021-8543-4DE8-A010-97CC1106ABFC}" type="slidenum">
              <a:rPr lang="en-US" smtClean="0"/>
              <a:pPr/>
              <a:t>‹#›</a:t>
            </a:fld>
            <a:endParaRPr lang="en-US"/>
          </a:p>
        </p:txBody>
      </p:sp>
    </p:spTree>
    <p:extLst>
      <p:ext uri="{BB962C8B-B14F-4D97-AF65-F5344CB8AC3E}">
        <p14:creationId xmlns:p14="http://schemas.microsoft.com/office/powerpoint/2010/main" val="382824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p:cNvSpPr/>
          <p:nvPr/>
        </p:nvSpPr>
        <p:spPr>
          <a:xfrm>
            <a:off x="0" y="3622291"/>
            <a:ext cx="9144000" cy="251227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rotWithShape="1">
          <a:blip r:embed="rId13">
            <a:extLst>
              <a:ext uri="{28A0092B-C50C-407E-A947-70E740481C1C}">
                <a14:useLocalDpi xmlns:a14="http://schemas.microsoft.com/office/drawing/2010/main" val="0"/>
              </a:ext>
            </a:extLst>
          </a:blip>
          <a:srcRect t="2769" b="-2769"/>
          <a:stretch/>
        </p:blipFill>
        <p:spPr>
          <a:xfrm>
            <a:off x="0" y="6135624"/>
            <a:ext cx="9144000" cy="742950"/>
          </a:xfrm>
          <a:prstGeom prst="rect">
            <a:avLst/>
          </a:prstGeom>
        </p:spPr>
      </p:pic>
      <p:sp>
        <p:nvSpPr>
          <p:cNvPr id="2" name="Title Placeholder 1"/>
          <p:cNvSpPr>
            <a:spLocks noGrp="1"/>
          </p:cNvSpPr>
          <p:nvPr>
            <p:ph type="title"/>
          </p:nvPr>
        </p:nvSpPr>
        <p:spPr>
          <a:xfrm>
            <a:off x="1443491" y="804520"/>
            <a:ext cx="6251303"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25130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2650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B6CB5C0-0AAC-48C9-A7A7-A233FE857031}" type="datetimeFigureOut">
              <a:rPr lang="en-US" smtClean="0"/>
              <a:pPr/>
              <a:t>5/4/2022</a:t>
            </a:fld>
            <a:endParaRPr lang="en-US"/>
          </a:p>
        </p:txBody>
      </p:sp>
      <p:sp>
        <p:nvSpPr>
          <p:cNvPr id="5" name="Footer Placeholder 4"/>
          <p:cNvSpPr>
            <a:spLocks noGrp="1"/>
          </p:cNvSpPr>
          <p:nvPr>
            <p:ph type="ftr" sz="quarter" idx="3"/>
          </p:nvPr>
        </p:nvSpPr>
        <p:spPr>
          <a:xfrm>
            <a:off x="1443491" y="329308"/>
            <a:ext cx="3719283"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9BB11021-8543-4DE8-A010-97CC1106ABFC}" type="slidenum">
              <a:rPr lang="en-US" smtClean="0"/>
              <a:pPr/>
              <a:t>‹#›</a:t>
            </a:fld>
            <a:endParaRPr lang="en-US"/>
          </a:p>
        </p:txBody>
      </p:sp>
      <p:cxnSp>
        <p:nvCxnSpPr>
          <p:cNvPr id="12" name="Straight Connector 11"/>
          <p:cNvCxnSpPr/>
          <p:nvPr/>
        </p:nvCxnSpPr>
        <p:spPr>
          <a:xfrm>
            <a:off x="0" y="6144768"/>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70790"/>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ctr" defTabSz="6858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2E6D-6AEB-29B2-0620-EEE31F36B1BF}"/>
              </a:ext>
            </a:extLst>
          </p:cNvPr>
          <p:cNvSpPr>
            <a:spLocks noGrp="1"/>
          </p:cNvSpPr>
          <p:nvPr>
            <p:ph type="title"/>
          </p:nvPr>
        </p:nvSpPr>
        <p:spPr>
          <a:xfrm>
            <a:off x="609601" y="804520"/>
            <a:ext cx="7405234" cy="1633880"/>
          </a:xfrm>
        </p:spPr>
        <p:txBody>
          <a:bodyPr>
            <a:normAutofit/>
          </a:bodyPr>
          <a:lstStyle/>
          <a:p>
            <a:r>
              <a:rPr lang="en-US" sz="2800" b="1" dirty="0">
                <a:solidFill>
                  <a:srgbClr val="FFC000"/>
                </a:solidFill>
                <a:latin typeface="Stencil" panose="040409050D0802020404" pitchFamily="82" charset="0"/>
              </a:rPr>
              <a:t>VISION Assistive Caption Bot For Visually IMPAIRED</a:t>
            </a:r>
          </a:p>
        </p:txBody>
      </p:sp>
      <p:sp>
        <p:nvSpPr>
          <p:cNvPr id="3" name="Content Placeholder 2">
            <a:extLst>
              <a:ext uri="{FF2B5EF4-FFF2-40B4-BE49-F238E27FC236}">
                <a16:creationId xmlns:a16="http://schemas.microsoft.com/office/drawing/2014/main" id="{934A70DD-C92C-3FBD-2BB0-3280F71D1E60}"/>
              </a:ext>
            </a:extLst>
          </p:cNvPr>
          <p:cNvSpPr>
            <a:spLocks noGrp="1"/>
          </p:cNvSpPr>
          <p:nvPr>
            <p:ph idx="1"/>
          </p:nvPr>
        </p:nvSpPr>
        <p:spPr>
          <a:xfrm>
            <a:off x="2819400" y="4114800"/>
            <a:ext cx="6248400" cy="1796422"/>
          </a:xfrm>
        </p:spPr>
        <p:txBody>
          <a:bodyPr>
            <a:normAutofit fontScale="40000" lnSpcReduction="20000"/>
          </a:bodyPr>
          <a:lstStyle/>
          <a:p>
            <a:pPr marL="0" indent="0">
              <a:buNone/>
            </a:pPr>
            <a:r>
              <a:rPr lang="en-US" dirty="0"/>
              <a:t>		</a:t>
            </a:r>
            <a:r>
              <a:rPr lang="en-US" sz="6000" dirty="0">
                <a:latin typeface="Algerian" panose="04020705040A02060702" pitchFamily="82" charset="0"/>
              </a:rPr>
              <a:t>Presented</a:t>
            </a:r>
          </a:p>
          <a:p>
            <a:pPr marL="0" indent="0">
              <a:buNone/>
            </a:pPr>
            <a:r>
              <a:rPr lang="en-US" sz="6000" dirty="0">
                <a:latin typeface="Algerian" panose="04020705040A02060702" pitchFamily="82" charset="0"/>
              </a:rPr>
              <a:t>        		by</a:t>
            </a:r>
          </a:p>
          <a:p>
            <a:pPr marL="0" indent="0">
              <a:buNone/>
            </a:pPr>
            <a:r>
              <a:rPr lang="en-US" sz="6000" dirty="0">
                <a:latin typeface="Algerian" panose="04020705040A02060702" pitchFamily="82" charset="0"/>
              </a:rPr>
              <a:t>           	Saranya Priya Jeyaraman</a:t>
            </a:r>
          </a:p>
        </p:txBody>
      </p:sp>
    </p:spTree>
    <p:extLst>
      <p:ext uri="{BB962C8B-B14F-4D97-AF65-F5344CB8AC3E}">
        <p14:creationId xmlns:p14="http://schemas.microsoft.com/office/powerpoint/2010/main" val="3133218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AB4DE8-9290-2352-5445-C65CB0B3AB04}"/>
              </a:ext>
            </a:extLst>
          </p:cNvPr>
          <p:cNvPicPr>
            <a:picLocks noChangeAspect="1"/>
          </p:cNvPicPr>
          <p:nvPr/>
        </p:nvPicPr>
        <p:blipFill>
          <a:blip r:embed="rId2"/>
          <a:stretch>
            <a:fillRect/>
          </a:stretch>
        </p:blipFill>
        <p:spPr>
          <a:xfrm>
            <a:off x="0" y="1120380"/>
            <a:ext cx="9144000" cy="5051820"/>
          </a:xfrm>
          <a:prstGeom prst="rect">
            <a:avLst/>
          </a:prstGeom>
        </p:spPr>
      </p:pic>
      <p:sp>
        <p:nvSpPr>
          <p:cNvPr id="9" name="TextBox 8">
            <a:extLst>
              <a:ext uri="{FF2B5EF4-FFF2-40B4-BE49-F238E27FC236}">
                <a16:creationId xmlns:a16="http://schemas.microsoft.com/office/drawing/2014/main" id="{63F8562C-9ADD-AE49-0E26-28826FB6F5F1}"/>
              </a:ext>
            </a:extLst>
          </p:cNvPr>
          <p:cNvSpPr txBox="1"/>
          <p:nvPr/>
        </p:nvSpPr>
        <p:spPr>
          <a:xfrm>
            <a:off x="228600" y="474049"/>
            <a:ext cx="8915400" cy="461665"/>
          </a:xfrm>
          <a:prstGeom prst="rect">
            <a:avLst/>
          </a:prstGeom>
          <a:noFill/>
        </p:spPr>
        <p:txBody>
          <a:bodyPr wrap="square">
            <a:spAutoFit/>
          </a:bodyPr>
          <a:lstStyle/>
          <a:p>
            <a:r>
              <a:rPr lang="en-US" sz="2400" dirty="0">
                <a:solidFill>
                  <a:schemeClr val="accent2">
                    <a:lumMod val="75000"/>
                  </a:schemeClr>
                </a:solidFill>
                <a:effectLst/>
                <a:latin typeface="Algerian" panose="04020705040A02060702" pitchFamily="82" charset="0"/>
                <a:ea typeface="Times New Roman" panose="02020603050405020304" pitchFamily="18" charset="0"/>
              </a:rPr>
              <a:t>ARCHITECTURE DIAGRAM OF VISION ASSISTIVE CAPTION BOT</a:t>
            </a:r>
            <a:endParaRPr lang="en-US" sz="2400" dirty="0">
              <a:solidFill>
                <a:schemeClr val="accent2">
                  <a:lumMod val="75000"/>
                </a:schemeClr>
              </a:solidFill>
              <a:latin typeface="Algerian" panose="04020705040A02060702" pitchFamily="82" charset="0"/>
            </a:endParaRPr>
          </a:p>
        </p:txBody>
      </p:sp>
    </p:spTree>
    <p:extLst>
      <p:ext uri="{BB962C8B-B14F-4D97-AF65-F5344CB8AC3E}">
        <p14:creationId xmlns:p14="http://schemas.microsoft.com/office/powerpoint/2010/main" val="241343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51CF-D1FA-75D5-2DE0-D155423E1A09}"/>
              </a:ext>
            </a:extLst>
          </p:cNvPr>
          <p:cNvSpPr>
            <a:spLocks noGrp="1"/>
          </p:cNvSpPr>
          <p:nvPr>
            <p:ph type="title"/>
          </p:nvPr>
        </p:nvSpPr>
        <p:spPr>
          <a:xfrm>
            <a:off x="609601" y="381001"/>
            <a:ext cx="7848600" cy="838200"/>
          </a:xfrm>
          <a:noFill/>
          <a:ln>
            <a:noFill/>
          </a:ln>
        </p:spPr>
        <p:txBody>
          <a:bodyPr>
            <a:normAutofit/>
          </a:bodyPr>
          <a:lstStyle/>
          <a:p>
            <a:r>
              <a:rPr lang="en-US" sz="2400" dirty="0">
                <a:solidFill>
                  <a:schemeClr val="accent2">
                    <a:lumMod val="75000"/>
                  </a:schemeClr>
                </a:solidFill>
                <a:latin typeface="Algerian" panose="04020705040A02060702" pitchFamily="82" charset="0"/>
              </a:rPr>
              <a:t>Project MODULES</a:t>
            </a:r>
          </a:p>
        </p:txBody>
      </p:sp>
      <p:sp>
        <p:nvSpPr>
          <p:cNvPr id="3" name="Content Placeholder 2">
            <a:extLst>
              <a:ext uri="{FF2B5EF4-FFF2-40B4-BE49-F238E27FC236}">
                <a16:creationId xmlns:a16="http://schemas.microsoft.com/office/drawing/2014/main" id="{D9A113CB-9D22-6200-2584-3F4962605269}"/>
              </a:ext>
            </a:extLst>
          </p:cNvPr>
          <p:cNvSpPr>
            <a:spLocks noGrp="1"/>
          </p:cNvSpPr>
          <p:nvPr>
            <p:ph idx="1"/>
          </p:nvPr>
        </p:nvSpPr>
        <p:spPr>
          <a:xfrm>
            <a:off x="609601" y="1600201"/>
            <a:ext cx="7848600" cy="3866146"/>
          </a:xfrm>
        </p:spPr>
        <p:txBody>
          <a:bodyPr>
            <a:normAutofit/>
          </a:bodyPr>
          <a:lstStyle/>
          <a:p>
            <a:pPr marL="57150" marR="0" indent="-285750" algn="just">
              <a:lnSpc>
                <a:spcPct val="20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Times New Roman" panose="02020603050405020304" pitchFamily="18" charset="0"/>
              </a:rPr>
              <a:t>Creating pre-trained model (Transfer Learning)</a:t>
            </a:r>
            <a:endParaRPr lang="en-US" sz="2400" dirty="0">
              <a:effectLst/>
              <a:latin typeface="Times New Roman" panose="02020603050405020304" pitchFamily="18" charset="0"/>
              <a:ea typeface="Times New Roman" panose="02020603050405020304" pitchFamily="18" charset="0"/>
            </a:endParaRPr>
          </a:p>
          <a:p>
            <a:pPr marL="57150" marR="0" indent="-285750" algn="just">
              <a:lnSpc>
                <a:spcPct val="20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Times New Roman" panose="02020603050405020304" pitchFamily="18" charset="0"/>
              </a:rPr>
              <a:t>Object detection</a:t>
            </a:r>
            <a:endParaRPr lang="en-US" sz="2400" dirty="0">
              <a:effectLst/>
              <a:latin typeface="Times New Roman" panose="02020603050405020304" pitchFamily="18" charset="0"/>
              <a:ea typeface="Times New Roman" panose="02020603050405020304" pitchFamily="18" charset="0"/>
            </a:endParaRPr>
          </a:p>
          <a:p>
            <a:pPr marL="57150" marR="0" indent="-285750" algn="just">
              <a:lnSpc>
                <a:spcPct val="20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Times New Roman" panose="02020603050405020304" pitchFamily="18" charset="0"/>
              </a:rPr>
              <a:t>Sentence Generation</a:t>
            </a:r>
            <a:endParaRPr lang="en-US" sz="2400" dirty="0">
              <a:effectLst/>
              <a:latin typeface="Times New Roman" panose="02020603050405020304" pitchFamily="18" charset="0"/>
              <a:ea typeface="Times New Roman" panose="02020603050405020304" pitchFamily="18" charset="0"/>
            </a:endParaRPr>
          </a:p>
          <a:p>
            <a:pPr marL="57150" marR="0" indent="-285750" algn="just">
              <a:lnSpc>
                <a:spcPct val="20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Times New Roman" panose="02020603050405020304" pitchFamily="18" charset="0"/>
              </a:rPr>
              <a:t>Ranking based caption retrieval</a:t>
            </a:r>
            <a:endParaRPr lang="en-US" sz="2400" dirty="0">
              <a:effectLst/>
              <a:latin typeface="Times New Roman" panose="02020603050405020304" pitchFamily="18" charset="0"/>
              <a:ea typeface="Times New Roman" panose="02020603050405020304" pitchFamily="18" charset="0"/>
            </a:endParaRPr>
          </a:p>
          <a:p>
            <a:pPr marL="57150" marR="0" indent="-285750" algn="just">
              <a:lnSpc>
                <a:spcPct val="20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Times New Roman" panose="02020603050405020304" pitchFamily="18" charset="0"/>
              </a:rPr>
              <a:t>Deployment to Web Server</a:t>
            </a:r>
            <a:endParaRPr lang="en-US" sz="2400" dirty="0">
              <a:effectLst/>
              <a:latin typeface="Times New Roman" panose="02020603050405020304" pitchFamily="18" charset="0"/>
              <a:ea typeface="Times New Roman" panose="02020603050405020304" pitchFamily="18" charset="0"/>
            </a:endParaRPr>
          </a:p>
          <a:p>
            <a:pPr marL="0" indent="0">
              <a:buNone/>
            </a:pPr>
            <a:endParaRPr lang="en-US" sz="2400" dirty="0"/>
          </a:p>
        </p:txBody>
      </p:sp>
    </p:spTree>
    <p:extLst>
      <p:ext uri="{BB962C8B-B14F-4D97-AF65-F5344CB8AC3E}">
        <p14:creationId xmlns:p14="http://schemas.microsoft.com/office/powerpoint/2010/main" val="383001560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04800"/>
            <a:ext cx="8305800" cy="461665"/>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chemeClr val="accent2">
                    <a:lumMod val="75000"/>
                  </a:schemeClr>
                </a:solidFill>
                <a:latin typeface="Algerian" panose="04020705040A02060702" pitchFamily="82" charset="0"/>
              </a:rPr>
              <a:t>TRANSFER LEARNING</a:t>
            </a:r>
          </a:p>
        </p:txBody>
      </p:sp>
      <p:sp>
        <p:nvSpPr>
          <p:cNvPr id="4" name="TextBox 3"/>
          <p:cNvSpPr txBox="1"/>
          <p:nvPr/>
        </p:nvSpPr>
        <p:spPr>
          <a:xfrm>
            <a:off x="762000" y="1600200"/>
            <a:ext cx="184731"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p:txBody>
          <a:bodyPr/>
          <a:lstStyle/>
          <a:p>
            <a:r>
              <a:rPr lang="en-US" dirty="0"/>
              <a:t>  </a:t>
            </a:r>
          </a:p>
        </p:txBody>
      </p:sp>
      <p:sp>
        <p:nvSpPr>
          <p:cNvPr id="6" name="Content Placeholder 5"/>
          <p:cNvSpPr>
            <a:spLocks noGrp="1"/>
          </p:cNvSpPr>
          <p:nvPr>
            <p:ph idx="1"/>
          </p:nvPr>
        </p:nvSpPr>
        <p:spPr>
          <a:xfrm>
            <a:off x="457200" y="804520"/>
            <a:ext cx="8229600" cy="5321643"/>
          </a:xfrm>
        </p:spPr>
        <p:txBody>
          <a:bodyPr>
            <a:normAutofit/>
          </a:bodyPr>
          <a:lstStyle/>
          <a:p>
            <a:r>
              <a:rPr lang="en-US" dirty="0">
                <a:latin typeface="Times New Roman" panose="02020603050405020304" pitchFamily="18" charset="0"/>
                <a:cs typeface="Times New Roman" panose="02020603050405020304" pitchFamily="18" charset="0"/>
              </a:rPr>
              <a:t>Transfer Learning is one of the most powerful ideas in deep learning, where knowledge acquired from a new network of one model and applying that knowledge on another model on a separate task</a:t>
            </a:r>
          </a:p>
          <a:p>
            <a:pPr>
              <a:lnSpc>
                <a:spcPct val="130000"/>
              </a:lnSpc>
            </a:pPr>
            <a:r>
              <a:rPr lang="en-US" dirty="0">
                <a:latin typeface="Times New Roman" panose="02020603050405020304" pitchFamily="18" charset="0"/>
                <a:cs typeface="Times New Roman" panose="02020603050405020304" pitchFamily="18" charset="0"/>
              </a:rPr>
              <a:t>With transfer learning, no need to start the learning process from scratch, use the patterns that has been already learnt while solving a different problem. </a:t>
            </a:r>
          </a:p>
          <a:p>
            <a:pPr>
              <a:lnSpc>
                <a:spcPct val="130000"/>
              </a:lnSpc>
            </a:pPr>
            <a:r>
              <a:rPr lang="en-US" dirty="0">
                <a:latin typeface="Times New Roman" panose="02020603050405020304" pitchFamily="18" charset="0"/>
                <a:cs typeface="Times New Roman" panose="02020603050405020304" pitchFamily="18" charset="0"/>
              </a:rPr>
              <a:t>It helps to build accurate models in a timesaving manner.</a:t>
            </a:r>
          </a:p>
          <a:p>
            <a:pPr>
              <a:lnSpc>
                <a:spcPct val="130000"/>
              </a:lnSpc>
            </a:pPr>
            <a:r>
              <a:rPr lang="en-US" dirty="0">
                <a:latin typeface="Times New Roman" panose="02020603050405020304" pitchFamily="18" charset="0"/>
                <a:cs typeface="Times New Roman" panose="02020603050405020304" pitchFamily="18" charset="0"/>
              </a:rPr>
              <a:t>Transfer learning mostly used in predictive modelling problems with image/videos as input, they have pre-trained models with huge volume of ImageNet dataset.</a:t>
            </a:r>
          </a:p>
          <a:p>
            <a:pPr>
              <a:lnSpc>
                <a:spcPct val="130000"/>
              </a:lnSpc>
            </a:pPr>
            <a:r>
              <a:rPr lang="en-US" dirty="0">
                <a:latin typeface="Times New Roman" panose="02020603050405020304" pitchFamily="18" charset="0"/>
                <a:cs typeface="Times New Roman" panose="02020603050405020304" pitchFamily="18" charset="0"/>
              </a:rPr>
              <a:t>It is also used in natural language processing problems that takes text as input. In our project, transfer learning is used in two places, one is during feature extraction and another is during word embeddings.</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2400" b="1" dirty="0">
                <a:latin typeface="Algerian" panose="04020705040A02060702" pitchFamily="82" charset="0"/>
                <a:cs typeface="Aharoni" pitchFamily="2" charset="-79"/>
              </a:rPr>
              <a:t>Convolution Neural Network</a:t>
            </a:r>
          </a:p>
        </p:txBody>
      </p:sp>
      <p:sp>
        <p:nvSpPr>
          <p:cNvPr id="5" name="Content Placeholder 4"/>
          <p:cNvSpPr>
            <a:spLocks noGrp="1"/>
          </p:cNvSpPr>
          <p:nvPr>
            <p:ph idx="1"/>
          </p:nvPr>
        </p:nvSpPr>
        <p:spPr/>
        <p:txBody>
          <a:bodyPr>
            <a:normAutofit/>
          </a:bodyPr>
          <a:lstStyle/>
          <a:p>
            <a:r>
              <a:rPr lang="en-US" sz="2400" b="1" dirty="0">
                <a:solidFill>
                  <a:srgbClr val="FF0000"/>
                </a:solidFill>
              </a:rPr>
              <a:t>CNN stands for CONVOLUTIONAL NEURAL NETWORK.</a:t>
            </a:r>
          </a:p>
        </p:txBody>
      </p:sp>
      <p:pic>
        <p:nvPicPr>
          <p:cNvPr id="7" name="Picture 6" descr="cnn1.jpeg"/>
          <p:cNvPicPr>
            <a:picLocks noChangeAspect="1"/>
          </p:cNvPicPr>
          <p:nvPr/>
        </p:nvPicPr>
        <p:blipFill>
          <a:blip r:embed="rId2" cstate="print"/>
          <a:stretch>
            <a:fillRect/>
          </a:stretch>
        </p:blipFill>
        <p:spPr>
          <a:xfrm>
            <a:off x="0" y="1391654"/>
            <a:ext cx="9144000" cy="4074692"/>
          </a:xfrm>
          <a:prstGeom prst="rect">
            <a:avLst/>
          </a:prstGeom>
        </p:spPr>
      </p:pic>
    </p:spTree>
    <p:extLst>
      <p:ext uri="{BB962C8B-B14F-4D97-AF65-F5344CB8AC3E}">
        <p14:creationId xmlns:p14="http://schemas.microsoft.com/office/powerpoint/2010/main" val="28444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7793FE-F040-33FE-6D00-A300340E87E2}"/>
              </a:ext>
            </a:extLst>
          </p:cNvPr>
          <p:cNvPicPr>
            <a:picLocks noChangeAspect="1"/>
          </p:cNvPicPr>
          <p:nvPr/>
        </p:nvPicPr>
        <p:blipFill>
          <a:blip r:embed="rId2"/>
          <a:stretch>
            <a:fillRect/>
          </a:stretch>
        </p:blipFill>
        <p:spPr>
          <a:xfrm>
            <a:off x="0" y="609600"/>
            <a:ext cx="9144000" cy="4495800"/>
          </a:xfrm>
          <a:prstGeom prst="rect">
            <a:avLst/>
          </a:prstGeom>
        </p:spPr>
      </p:pic>
      <p:sp>
        <p:nvSpPr>
          <p:cNvPr id="12" name="TextBox 11">
            <a:extLst>
              <a:ext uri="{FF2B5EF4-FFF2-40B4-BE49-F238E27FC236}">
                <a16:creationId xmlns:a16="http://schemas.microsoft.com/office/drawing/2014/main" id="{8FF27AB8-1B24-C314-B332-F909EEEC8737}"/>
              </a:ext>
            </a:extLst>
          </p:cNvPr>
          <p:cNvSpPr txBox="1"/>
          <p:nvPr/>
        </p:nvSpPr>
        <p:spPr>
          <a:xfrm>
            <a:off x="2590800" y="5257800"/>
            <a:ext cx="4270612" cy="646331"/>
          </a:xfrm>
          <a:prstGeom prst="rect">
            <a:avLst/>
          </a:prstGeom>
          <a:noFill/>
        </p:spPr>
        <p:txBody>
          <a:bodyPr wrap="square">
            <a:spAutoFit/>
          </a:bodyPr>
          <a:lstStyle/>
          <a:p>
            <a:r>
              <a:rPr lang="en-US" sz="3600" b="1" dirty="0">
                <a:solidFill>
                  <a:schemeClr val="accent2">
                    <a:lumMod val="40000"/>
                    <a:lumOff val="60000"/>
                  </a:schemeClr>
                </a:solidFill>
              </a:rPr>
              <a:t>[S</a:t>
            </a:r>
            <a:r>
              <a:rPr lang="en-US" sz="3600" b="1" baseline="-25000" dirty="0">
                <a:solidFill>
                  <a:schemeClr val="accent2">
                    <a:lumMod val="40000"/>
                    <a:lumOff val="60000"/>
                  </a:schemeClr>
                </a:solidFill>
              </a:rPr>
              <a:t>t</a:t>
            </a:r>
            <a:r>
              <a:rPr lang="en-US" sz="3600" b="1" dirty="0">
                <a:solidFill>
                  <a:schemeClr val="accent2">
                    <a:lumMod val="40000"/>
                    <a:lumOff val="60000"/>
                  </a:schemeClr>
                </a:solidFill>
              </a:rPr>
              <a:t>=F(S</a:t>
            </a:r>
            <a:r>
              <a:rPr lang="en-US" sz="3600" b="1" baseline="-25000" dirty="0">
                <a:solidFill>
                  <a:schemeClr val="accent2">
                    <a:lumMod val="40000"/>
                    <a:lumOff val="60000"/>
                  </a:schemeClr>
                </a:solidFill>
              </a:rPr>
              <a:t>t-1</a:t>
            </a:r>
            <a:r>
              <a:rPr lang="en-US" sz="3600" b="1" dirty="0">
                <a:solidFill>
                  <a:schemeClr val="accent2">
                    <a:lumMod val="40000"/>
                    <a:lumOff val="60000"/>
                  </a:schemeClr>
                </a:solidFill>
              </a:rPr>
              <a:t>+W</a:t>
            </a:r>
            <a:r>
              <a:rPr lang="en-US" sz="3600" b="1" baseline="-25000" dirty="0">
                <a:solidFill>
                  <a:schemeClr val="accent2">
                    <a:lumMod val="40000"/>
                    <a:lumOff val="60000"/>
                  </a:schemeClr>
                </a:solidFill>
              </a:rPr>
              <a:t>t</a:t>
            </a:r>
            <a:r>
              <a:rPr lang="en-US" sz="3600" b="1" dirty="0">
                <a:solidFill>
                  <a:schemeClr val="accent2">
                    <a:lumMod val="40000"/>
                    <a:lumOff val="60000"/>
                  </a:schemeClr>
                </a:solidFill>
              </a:rPr>
              <a:t>)]</a:t>
            </a:r>
            <a:endParaRPr lang="en-US" sz="3600" b="1" baseline="-25000" dirty="0">
              <a:solidFill>
                <a:schemeClr val="accent2">
                  <a:lumMod val="40000"/>
                  <a:lumOff val="60000"/>
                </a:schemeClr>
              </a:solidFill>
            </a:endParaRPr>
          </a:p>
        </p:txBody>
      </p:sp>
      <p:sp>
        <p:nvSpPr>
          <p:cNvPr id="14" name="TextBox 13">
            <a:extLst>
              <a:ext uri="{FF2B5EF4-FFF2-40B4-BE49-F238E27FC236}">
                <a16:creationId xmlns:a16="http://schemas.microsoft.com/office/drawing/2014/main" id="{C2279BB6-656D-C81D-878C-D0E63737F1FB}"/>
              </a:ext>
            </a:extLst>
          </p:cNvPr>
          <p:cNvSpPr txBox="1"/>
          <p:nvPr/>
        </p:nvSpPr>
        <p:spPr>
          <a:xfrm>
            <a:off x="2282588" y="990600"/>
            <a:ext cx="4578824" cy="276999"/>
          </a:xfrm>
          <a:prstGeom prst="rect">
            <a:avLst/>
          </a:prstGeom>
          <a:noFill/>
        </p:spPr>
        <p:txBody>
          <a:bodyPr wrap="square">
            <a:spAutoFit/>
          </a:bodyPr>
          <a:lstStyle/>
          <a:p>
            <a:endParaRPr lang="en-US" sz="1800" b="1" baseline="-25000" dirty="0">
              <a:solidFill>
                <a:srgbClr val="FF0000"/>
              </a:solidFill>
            </a:endParaRPr>
          </a:p>
        </p:txBody>
      </p:sp>
    </p:spTree>
    <p:extLst>
      <p:ext uri="{BB962C8B-B14F-4D97-AF65-F5344CB8AC3E}">
        <p14:creationId xmlns:p14="http://schemas.microsoft.com/office/powerpoint/2010/main" val="33632613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3A437F-0C21-BAFC-4A79-8D41AD87176F}"/>
              </a:ext>
            </a:extLst>
          </p:cNvPr>
          <p:cNvPicPr>
            <a:picLocks noChangeAspect="1"/>
          </p:cNvPicPr>
          <p:nvPr/>
        </p:nvPicPr>
        <p:blipFill>
          <a:blip r:embed="rId2"/>
          <a:stretch>
            <a:fillRect/>
          </a:stretch>
        </p:blipFill>
        <p:spPr>
          <a:xfrm>
            <a:off x="0" y="533400"/>
            <a:ext cx="9144000" cy="5105399"/>
          </a:xfrm>
          <a:prstGeom prst="rect">
            <a:avLst/>
          </a:prstGeom>
        </p:spPr>
      </p:pic>
    </p:spTree>
    <p:extLst>
      <p:ext uri="{BB962C8B-B14F-4D97-AF65-F5344CB8AC3E}">
        <p14:creationId xmlns:p14="http://schemas.microsoft.com/office/powerpoint/2010/main" val="16241929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475B-8AB1-164E-1D17-7A6C8C34C943}"/>
              </a:ext>
            </a:extLst>
          </p:cNvPr>
          <p:cNvSpPr>
            <a:spLocks noGrp="1"/>
          </p:cNvSpPr>
          <p:nvPr>
            <p:ph type="title"/>
          </p:nvPr>
        </p:nvSpPr>
        <p:spPr>
          <a:xfrm>
            <a:off x="1443491" y="804521"/>
            <a:ext cx="6253846" cy="795680"/>
          </a:xfrm>
        </p:spPr>
        <p:txBody>
          <a:bodyPr>
            <a:normAutofit fontScale="90000"/>
          </a:bodyPr>
          <a:lstStyle/>
          <a:p>
            <a:r>
              <a:rPr lang="en-US" dirty="0"/>
              <a:t>Merge Model Architecture</a:t>
            </a:r>
          </a:p>
        </p:txBody>
      </p:sp>
      <p:pic>
        <p:nvPicPr>
          <p:cNvPr id="5" name="Content Placeholder 4">
            <a:extLst>
              <a:ext uri="{FF2B5EF4-FFF2-40B4-BE49-F238E27FC236}">
                <a16:creationId xmlns:a16="http://schemas.microsoft.com/office/drawing/2014/main" id="{3D4769A5-77AE-994D-9FB1-45C50AC26AA5}"/>
              </a:ext>
            </a:extLst>
          </p:cNvPr>
          <p:cNvPicPr>
            <a:picLocks noGrp="1" noChangeAspect="1"/>
          </p:cNvPicPr>
          <p:nvPr>
            <p:ph idx="1"/>
          </p:nvPr>
        </p:nvPicPr>
        <p:blipFill>
          <a:blip r:embed="rId2"/>
          <a:stretch>
            <a:fillRect/>
          </a:stretch>
        </p:blipFill>
        <p:spPr>
          <a:xfrm>
            <a:off x="343494" y="2133600"/>
            <a:ext cx="8114706" cy="2559844"/>
          </a:xfrm>
        </p:spPr>
      </p:pic>
      <p:sp>
        <p:nvSpPr>
          <p:cNvPr id="9" name="TextBox 8">
            <a:extLst>
              <a:ext uri="{FF2B5EF4-FFF2-40B4-BE49-F238E27FC236}">
                <a16:creationId xmlns:a16="http://schemas.microsoft.com/office/drawing/2014/main" id="{A1C9743E-A5BF-D364-1784-2684F42FC300}"/>
              </a:ext>
            </a:extLst>
          </p:cNvPr>
          <p:cNvSpPr txBox="1"/>
          <p:nvPr/>
        </p:nvSpPr>
        <p:spPr>
          <a:xfrm>
            <a:off x="227014" y="4872900"/>
            <a:ext cx="8686800"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itchFamily="18" charset="0"/>
                <a:cs typeface="Times New Roman" pitchFamily="18" charset="0"/>
              </a:rPr>
              <a:t>Photo Feature Extractor</a:t>
            </a:r>
          </a:p>
          <a:p>
            <a:pPr marL="342900" indent="-342900" algn="just">
              <a:buFont typeface="Arial" panose="020B0604020202020204" pitchFamily="34" charset="0"/>
              <a:buChar char="•"/>
            </a:pPr>
            <a:r>
              <a:rPr lang="en-US" sz="2000" dirty="0">
                <a:latin typeface="Times New Roman" pitchFamily="18" charset="0"/>
                <a:cs typeface="Times New Roman" pitchFamily="18" charset="0"/>
              </a:rPr>
              <a:t>Sequence Processor</a:t>
            </a:r>
          </a:p>
          <a:p>
            <a:pPr marL="342900" indent="-342900" algn="just">
              <a:buFont typeface="Arial" panose="020B0604020202020204" pitchFamily="34" charset="0"/>
              <a:buChar char="•"/>
            </a:pPr>
            <a:r>
              <a:rPr lang="en-US" sz="2000" dirty="0">
                <a:latin typeface="Times New Roman" pitchFamily="18" charset="0"/>
                <a:cs typeface="Times New Roman" pitchFamily="18" charset="0"/>
              </a:rPr>
              <a:t>Decoder</a:t>
            </a:r>
          </a:p>
        </p:txBody>
      </p:sp>
    </p:spTree>
    <p:extLst>
      <p:ext uri="{BB962C8B-B14F-4D97-AF65-F5344CB8AC3E}">
        <p14:creationId xmlns:p14="http://schemas.microsoft.com/office/powerpoint/2010/main" val="236550430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ED01-DCF0-9625-EBE7-126C66DA4F18}"/>
              </a:ext>
            </a:extLst>
          </p:cNvPr>
          <p:cNvSpPr>
            <a:spLocks noGrp="1"/>
          </p:cNvSpPr>
          <p:nvPr>
            <p:ph type="title"/>
          </p:nvPr>
        </p:nvSpPr>
        <p:spPr>
          <a:xfrm>
            <a:off x="1066800" y="304799"/>
            <a:ext cx="6251303" cy="914401"/>
          </a:xfrm>
        </p:spPr>
        <p:txBody>
          <a:bodyPr>
            <a:normAutofit/>
          </a:bodyPr>
          <a:lstStyle/>
          <a:p>
            <a:r>
              <a:rPr lang="en-US" sz="2000" b="0" i="0" dirty="0">
                <a:solidFill>
                  <a:schemeClr val="accent2">
                    <a:lumMod val="75000"/>
                  </a:schemeClr>
                </a:solidFill>
                <a:effectLst/>
                <a:latin typeface="Stencil" panose="040409050D0802020404" pitchFamily="82" charset="0"/>
              </a:rPr>
              <a:t>Plot of the Caption Generation Deep Learning Model</a:t>
            </a:r>
            <a:endParaRPr lang="en-US" sz="2000" dirty="0">
              <a:solidFill>
                <a:schemeClr val="accent2">
                  <a:lumMod val="75000"/>
                </a:schemeClr>
              </a:solidFill>
              <a:latin typeface="Stencil" panose="040409050D0802020404" pitchFamily="82" charset="0"/>
            </a:endParaRPr>
          </a:p>
        </p:txBody>
      </p:sp>
      <p:pic>
        <p:nvPicPr>
          <p:cNvPr id="7" name="Content Placeholder 6">
            <a:extLst>
              <a:ext uri="{FF2B5EF4-FFF2-40B4-BE49-F238E27FC236}">
                <a16:creationId xmlns:a16="http://schemas.microsoft.com/office/drawing/2014/main" id="{72C8D5B0-9BE4-9D18-8358-A42B50E92F3E}"/>
              </a:ext>
            </a:extLst>
          </p:cNvPr>
          <p:cNvPicPr>
            <a:picLocks noGrp="1" noChangeAspect="1"/>
          </p:cNvPicPr>
          <p:nvPr>
            <p:ph idx="1"/>
          </p:nvPr>
        </p:nvPicPr>
        <p:blipFill>
          <a:blip r:embed="rId2"/>
          <a:stretch>
            <a:fillRect/>
          </a:stretch>
        </p:blipFill>
        <p:spPr>
          <a:xfrm>
            <a:off x="838200" y="1371600"/>
            <a:ext cx="7162799" cy="4724400"/>
          </a:xfrm>
        </p:spPr>
      </p:pic>
    </p:spTree>
    <p:extLst>
      <p:ext uri="{BB962C8B-B14F-4D97-AF65-F5344CB8AC3E}">
        <p14:creationId xmlns:p14="http://schemas.microsoft.com/office/powerpoint/2010/main" val="1016043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ion2.jpg"/>
          <p:cNvPicPr>
            <a:picLocks noChangeAspect="1"/>
          </p:cNvPicPr>
          <p:nvPr/>
        </p:nvPicPr>
        <p:blipFill>
          <a:blip r:embed="rId2" cstate="print"/>
          <a:stretch>
            <a:fillRect/>
          </a:stretch>
        </p:blipFill>
        <p:spPr>
          <a:xfrm>
            <a:off x="-533400" y="0"/>
            <a:ext cx="109728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ion1.jpg"/>
          <p:cNvPicPr>
            <a:picLocks noChangeAspect="1"/>
          </p:cNvPicPr>
          <p:nvPr/>
        </p:nvPicPr>
        <p:blipFill>
          <a:blip r:embed="rId2" cstate="print"/>
          <a:stretch>
            <a:fillRect/>
          </a:stretch>
        </p:blipFill>
        <p:spPr>
          <a:xfrm>
            <a:off x="0" y="0"/>
            <a:ext cx="9829800" cy="7848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81400" y="433402"/>
            <a:ext cx="1981200" cy="461665"/>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rgbClr val="FFC000"/>
                </a:solidFill>
                <a:latin typeface="Algerian" panose="04020705040A02060702" pitchFamily="82" charset="0"/>
              </a:rPr>
              <a:t>ABSTRACT</a:t>
            </a:r>
          </a:p>
        </p:txBody>
      </p:sp>
      <p:sp>
        <p:nvSpPr>
          <p:cNvPr id="5" name="TextBox 4"/>
          <p:cNvSpPr txBox="1"/>
          <p:nvPr/>
        </p:nvSpPr>
        <p:spPr>
          <a:xfrm>
            <a:off x="152400" y="1600200"/>
            <a:ext cx="8686800" cy="3785652"/>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Automatic Caption Generation is an important and challenging research area in the field of computer vision and natural language processing. Generating captions and captions to speech has various practical benefits, ranging  from helping visually impaired to self driving car. The project goal is to create a caption bot based on the model CNN-LSTM neural networks which detects the objects in the images automatically and generate meaningful descriptions for the images. CNN helps detect the objects in the image and LSTM is to caption the images. Using Google Text To Speech (GTTS) API, captions are converted to speech. Finally, the code is deployed as a REST API using FLASK which is a web development framework of python and created UI. The main use case of this project is to help visually impaired to understand the surrounding environment and act according to that. </a:t>
            </a:r>
            <a:endParaRPr lang="en-US" sz="2000" dirty="0">
              <a:latin typeface="Times New Roman" pitchFamily="18" charset="0"/>
              <a:cs typeface="Times New Roman" pitchFamily="18" charset="0"/>
            </a:endParaRP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04800"/>
            <a:ext cx="8305800" cy="461665"/>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chemeClr val="accent2">
                    <a:lumMod val="75000"/>
                  </a:schemeClr>
                </a:solidFill>
              </a:rPr>
              <a:t>OBJECT DETECTION</a:t>
            </a:r>
          </a:p>
        </p:txBody>
      </p:sp>
      <p:pic>
        <p:nvPicPr>
          <p:cNvPr id="4" name="Picture 3" descr="IMG_20190224_142729.png"/>
          <p:cNvPicPr>
            <a:picLocks noChangeAspect="1"/>
          </p:cNvPicPr>
          <p:nvPr/>
        </p:nvPicPr>
        <p:blipFill>
          <a:blip r:embed="rId2" cstate="print"/>
          <a:stretch>
            <a:fillRect/>
          </a:stretch>
        </p:blipFill>
        <p:spPr>
          <a:xfrm>
            <a:off x="0" y="990601"/>
            <a:ext cx="9144000" cy="563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04800"/>
            <a:ext cx="8305800" cy="461665"/>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chemeClr val="accent2">
                    <a:lumMod val="75000"/>
                  </a:schemeClr>
                </a:solidFill>
              </a:rPr>
              <a:t>SENTENCE GENERATION</a:t>
            </a:r>
          </a:p>
        </p:txBody>
      </p:sp>
      <p:pic>
        <p:nvPicPr>
          <p:cNvPr id="5" name="Picture 4" descr="IMG_20190224_142750.png"/>
          <p:cNvPicPr>
            <a:picLocks noChangeAspect="1"/>
          </p:cNvPicPr>
          <p:nvPr/>
        </p:nvPicPr>
        <p:blipFill>
          <a:blip r:embed="rId2" cstate="print"/>
          <a:stretch>
            <a:fillRect/>
          </a:stretch>
        </p:blipFill>
        <p:spPr>
          <a:xfrm>
            <a:off x="0" y="990600"/>
            <a:ext cx="9144000" cy="5562600"/>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04800"/>
            <a:ext cx="8305800" cy="461665"/>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chemeClr val="accent2">
                    <a:lumMod val="75000"/>
                  </a:schemeClr>
                </a:solidFill>
              </a:rPr>
              <a:t>RANKING BASED CAPTION RETRIEVAL</a:t>
            </a:r>
          </a:p>
        </p:txBody>
      </p:sp>
      <p:pic>
        <p:nvPicPr>
          <p:cNvPr id="5" name="Picture 4" descr="IMG_20190224_142311.png"/>
          <p:cNvPicPr>
            <a:picLocks noChangeAspect="1"/>
          </p:cNvPicPr>
          <p:nvPr/>
        </p:nvPicPr>
        <p:blipFill>
          <a:blip r:embed="rId2" cstate="print"/>
          <a:stretch>
            <a:fillRect/>
          </a:stretch>
        </p:blipFill>
        <p:spPr>
          <a:xfrm>
            <a:off x="0" y="914400"/>
            <a:ext cx="9144000" cy="5638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3200" b="1" dirty="0">
                <a:latin typeface="Aharoni" pitchFamily="2" charset="-79"/>
                <a:cs typeface="Aharoni" pitchFamily="2" charset="-79"/>
              </a:rPr>
              <a:t>NLP PROBABILISTIC MODEL</a:t>
            </a:r>
          </a:p>
        </p:txBody>
      </p:sp>
      <p:pic>
        <p:nvPicPr>
          <p:cNvPr id="4" name="Content Placeholder 3" descr="IMG_20190224_142228.png"/>
          <p:cNvPicPr>
            <a:picLocks noGrp="1" noChangeAspect="1"/>
          </p:cNvPicPr>
          <p:nvPr>
            <p:ph idx="1"/>
          </p:nvPr>
        </p:nvPicPr>
        <p:blipFill>
          <a:blip r:embed="rId2" cstate="print"/>
          <a:stretch>
            <a:fillRect/>
          </a:stretch>
        </p:blipFill>
        <p:spPr>
          <a:xfrm>
            <a:off x="609601" y="1219201"/>
            <a:ext cx="7848599" cy="44958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3200" b="1" dirty="0">
                <a:latin typeface="Aharoni" pitchFamily="2" charset="-79"/>
                <a:cs typeface="Aharoni" pitchFamily="2" charset="-79"/>
              </a:rPr>
              <a:t>NLP PROBABILISTIC MODEL</a:t>
            </a:r>
          </a:p>
        </p:txBody>
      </p:sp>
      <p:pic>
        <p:nvPicPr>
          <p:cNvPr id="6" name="Content Placeholder 5" descr="IMG_20190224_142532.png"/>
          <p:cNvPicPr>
            <a:picLocks noGrp="1" noChangeAspect="1"/>
          </p:cNvPicPr>
          <p:nvPr>
            <p:ph idx="1"/>
          </p:nvPr>
        </p:nvPicPr>
        <p:blipFill>
          <a:blip r:embed="rId2" cstate="print"/>
          <a:stretch>
            <a:fillRect/>
          </a:stretch>
        </p:blipFill>
        <p:spPr>
          <a:xfrm>
            <a:off x="685800" y="1295400"/>
            <a:ext cx="7619999" cy="4343400"/>
          </a:xfr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3200" b="1" dirty="0">
                <a:latin typeface="Aharoni" pitchFamily="2" charset="-79"/>
                <a:cs typeface="Aharoni" pitchFamily="2" charset="-79"/>
              </a:rPr>
              <a:t>NLP PROBABILISTIC MODEL</a:t>
            </a:r>
          </a:p>
        </p:txBody>
      </p:sp>
      <p:pic>
        <p:nvPicPr>
          <p:cNvPr id="6" name="Content Placeholder 5" descr="IMG_20190224_142638.png"/>
          <p:cNvPicPr>
            <a:picLocks noGrp="1" noChangeAspect="1"/>
          </p:cNvPicPr>
          <p:nvPr>
            <p:ph idx="1"/>
          </p:nvPr>
        </p:nvPicPr>
        <p:blipFill>
          <a:blip r:embed="rId2" cstate="print"/>
          <a:stretch>
            <a:fillRect/>
          </a:stretch>
        </p:blipFill>
        <p:spPr>
          <a:xfrm>
            <a:off x="609600" y="1219200"/>
            <a:ext cx="7924800" cy="4495801"/>
          </a:xfr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3200" b="1" dirty="0">
                <a:latin typeface="Aharoni" pitchFamily="2" charset="-79"/>
                <a:cs typeface="Aharoni" pitchFamily="2" charset="-79"/>
              </a:rPr>
              <a:t>NLP PROBABILISTIC MODEL</a:t>
            </a:r>
          </a:p>
        </p:txBody>
      </p:sp>
      <p:pic>
        <p:nvPicPr>
          <p:cNvPr id="6" name="Content Placeholder 5" descr="IMG_20190224_142706.png"/>
          <p:cNvPicPr>
            <a:picLocks noGrp="1" noChangeAspect="1"/>
          </p:cNvPicPr>
          <p:nvPr>
            <p:ph idx="1"/>
          </p:nvPr>
        </p:nvPicPr>
        <p:blipFill>
          <a:blip r:embed="rId2" cstate="print"/>
          <a:stretch>
            <a:fillRect/>
          </a:stretch>
        </p:blipFill>
        <p:spPr>
          <a:xfrm>
            <a:off x="1143000" y="1600200"/>
            <a:ext cx="6857999" cy="4038600"/>
          </a:xfr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3200" b="1" dirty="0">
                <a:latin typeface="Aharoni" pitchFamily="2" charset="-79"/>
                <a:cs typeface="Aharoni" pitchFamily="2" charset="-79"/>
              </a:rPr>
              <a:t>PRE TRAINED FILES</a:t>
            </a:r>
          </a:p>
        </p:txBody>
      </p:sp>
      <p:sp>
        <p:nvSpPr>
          <p:cNvPr id="5" name="Content Placeholder 4"/>
          <p:cNvSpPr>
            <a:spLocks noGrp="1"/>
          </p:cNvSpPr>
          <p:nvPr>
            <p:ph idx="1"/>
          </p:nvPr>
        </p:nvSpPr>
        <p:spPr/>
        <p:txBody>
          <a:bodyPr>
            <a:normAutofit/>
          </a:bodyPr>
          <a:lstStyle/>
          <a:p>
            <a:r>
              <a:rPr lang="en-US" sz="2400" b="1" dirty="0">
                <a:solidFill>
                  <a:schemeClr val="accent4">
                    <a:lumMod val="60000"/>
                    <a:lumOff val="40000"/>
                  </a:schemeClr>
                </a:solidFill>
              </a:rPr>
              <a:t>Descriptions.txt</a:t>
            </a:r>
          </a:p>
          <a:p>
            <a:r>
              <a:rPr lang="en-US" sz="2400" b="1" dirty="0">
                <a:solidFill>
                  <a:schemeClr val="accent4">
                    <a:lumMod val="60000"/>
                    <a:lumOff val="40000"/>
                  </a:schemeClr>
                </a:solidFill>
              </a:rPr>
              <a:t>Features.pkl</a:t>
            </a:r>
          </a:p>
          <a:p>
            <a:r>
              <a:rPr lang="en-US" sz="2400" b="1" dirty="0">
                <a:solidFill>
                  <a:schemeClr val="accent4">
                    <a:lumMod val="60000"/>
                    <a:lumOff val="40000"/>
                  </a:schemeClr>
                </a:solidFill>
              </a:rPr>
              <a:t>Tokenizer.pkl</a:t>
            </a:r>
          </a:p>
          <a:p>
            <a:r>
              <a:rPr lang="en-US" sz="2400" b="1" dirty="0">
                <a:solidFill>
                  <a:schemeClr val="accent4">
                    <a:lumMod val="60000"/>
                    <a:lumOff val="40000"/>
                  </a:schemeClr>
                </a:solidFill>
              </a:rPr>
              <a:t>Model.h5</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noFill/>
        </p:spPr>
        <p:style>
          <a:lnRef idx="0">
            <a:scrgbClr r="0" g="0" b="0"/>
          </a:lnRef>
          <a:fillRef idx="1001">
            <a:schemeClr val="lt2"/>
          </a:fillRef>
          <a:effectRef idx="0">
            <a:scrgbClr r="0" g="0" b="0"/>
          </a:effectRef>
          <a:fontRef idx="major"/>
        </p:style>
        <p:txBody>
          <a:bodyPr>
            <a:normAutofit/>
          </a:bodyPr>
          <a:lstStyle/>
          <a:p>
            <a:r>
              <a:rPr lang="en-US" sz="3200" b="1" dirty="0">
                <a:latin typeface="Aharoni" pitchFamily="2" charset="-79"/>
                <a:cs typeface="Aharoni" pitchFamily="2" charset="-79"/>
              </a:rPr>
              <a:t>LIBRARIES USED</a:t>
            </a:r>
          </a:p>
        </p:txBody>
      </p:sp>
      <p:sp>
        <p:nvSpPr>
          <p:cNvPr id="5" name="Content Placeholder 4"/>
          <p:cNvSpPr>
            <a:spLocks noGrp="1"/>
          </p:cNvSpPr>
          <p:nvPr>
            <p:ph idx="1"/>
          </p:nvPr>
        </p:nvSpPr>
        <p:spPr/>
        <p:txBody>
          <a:bodyPr>
            <a:normAutofit lnSpcReduction="10000"/>
          </a:bodyPr>
          <a:lstStyle/>
          <a:p>
            <a:r>
              <a:rPr lang="en-US" sz="3200" b="1" dirty="0">
                <a:solidFill>
                  <a:schemeClr val="accent4">
                    <a:lumMod val="60000"/>
                    <a:lumOff val="40000"/>
                  </a:schemeClr>
                </a:solidFill>
              </a:rPr>
              <a:t>TENSORFLOW</a:t>
            </a:r>
          </a:p>
          <a:p>
            <a:r>
              <a:rPr lang="en-US" sz="3200" b="1" dirty="0">
                <a:solidFill>
                  <a:schemeClr val="accent4">
                    <a:lumMod val="60000"/>
                    <a:lumOff val="40000"/>
                  </a:schemeClr>
                </a:solidFill>
              </a:rPr>
              <a:t>KERAS</a:t>
            </a:r>
          </a:p>
          <a:p>
            <a:r>
              <a:rPr lang="en-US" sz="3200" b="1" dirty="0">
                <a:solidFill>
                  <a:schemeClr val="accent4">
                    <a:lumMod val="60000"/>
                    <a:lumOff val="40000"/>
                  </a:schemeClr>
                </a:solidFill>
              </a:rPr>
              <a:t>PICKLE</a:t>
            </a:r>
          </a:p>
          <a:p>
            <a:r>
              <a:rPr lang="en-US" sz="3200" b="1" dirty="0">
                <a:solidFill>
                  <a:schemeClr val="accent4">
                    <a:lumMod val="60000"/>
                    <a:lumOff val="40000"/>
                  </a:schemeClr>
                </a:solidFill>
              </a:rPr>
              <a:t>NLTK</a:t>
            </a:r>
          </a:p>
          <a:p>
            <a:r>
              <a:rPr lang="en-US" sz="3200" b="1" dirty="0">
                <a:solidFill>
                  <a:schemeClr val="accent4">
                    <a:lumMod val="60000"/>
                    <a:lumOff val="40000"/>
                  </a:schemeClr>
                </a:solidFill>
              </a:rPr>
              <a:t>MATPLOTLIB</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04520"/>
            <a:ext cx="7313795" cy="1049235"/>
          </a:xfrm>
          <a:noFill/>
        </p:spPr>
        <p:style>
          <a:lnRef idx="0">
            <a:scrgbClr r="0" g="0" b="0"/>
          </a:lnRef>
          <a:fillRef idx="1001">
            <a:schemeClr val="lt2"/>
          </a:fillRef>
          <a:effectRef idx="0">
            <a:scrgbClr r="0" g="0" b="0"/>
          </a:effectRef>
          <a:fontRef idx="major"/>
        </p:style>
        <p:txBody>
          <a:bodyPr>
            <a:normAutofit/>
          </a:bodyPr>
          <a:lstStyle/>
          <a:p>
            <a:r>
              <a:rPr lang="en-US" sz="3200" b="1" dirty="0">
                <a:solidFill>
                  <a:schemeClr val="accent2">
                    <a:lumMod val="75000"/>
                  </a:schemeClr>
                </a:solidFill>
                <a:latin typeface="Algerian" panose="04020705040A02060702" pitchFamily="82" charset="0"/>
                <a:cs typeface="Aharoni" pitchFamily="2" charset="-79"/>
              </a:rPr>
              <a:t>DEPLOYING AS A WEB APPLICATION</a:t>
            </a:r>
          </a:p>
        </p:txBody>
      </p:sp>
      <p:sp>
        <p:nvSpPr>
          <p:cNvPr id="5" name="Content Placeholder 4"/>
          <p:cNvSpPr>
            <a:spLocks noGrp="1"/>
          </p:cNvSpPr>
          <p:nvPr>
            <p:ph idx="1"/>
          </p:nvPr>
        </p:nvSpPr>
        <p:spPr>
          <a:xfrm>
            <a:off x="381001" y="2015733"/>
            <a:ext cx="7313794" cy="3450613"/>
          </a:xfrm>
        </p:spPr>
        <p:txBody>
          <a:bodyPr>
            <a:normAutofit fontScale="62500" lnSpcReduction="20000"/>
          </a:bodyPr>
          <a:lstStyle/>
          <a:p>
            <a:r>
              <a:rPr lang="en-US" sz="4400" b="1" dirty="0">
                <a:solidFill>
                  <a:schemeClr val="accent3">
                    <a:lumMod val="40000"/>
                    <a:lumOff val="60000"/>
                  </a:schemeClr>
                </a:solidFill>
              </a:rPr>
              <a:t>We have used FLASK to deploy our project as a REST-API in the form of a web application.</a:t>
            </a:r>
          </a:p>
          <a:p>
            <a:r>
              <a:rPr lang="en-US" sz="4400" b="1" dirty="0">
                <a:solidFill>
                  <a:schemeClr val="accent3">
                    <a:lumMod val="40000"/>
                    <a:lumOff val="60000"/>
                  </a:schemeClr>
                </a:solidFill>
              </a:rPr>
              <a:t>FLASK is a web application framework of PYTHON used mostly to deploy machine learning models.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B217F7-FF59-58F9-1707-A4934F980809}"/>
              </a:ext>
            </a:extLst>
          </p:cNvPr>
          <p:cNvPicPr>
            <a:picLocks noChangeAspect="1"/>
          </p:cNvPicPr>
          <p:nvPr/>
        </p:nvPicPr>
        <p:blipFill>
          <a:blip r:embed="rId2"/>
          <a:stretch>
            <a:fillRect/>
          </a:stretch>
        </p:blipFill>
        <p:spPr>
          <a:xfrm>
            <a:off x="419099" y="228600"/>
            <a:ext cx="8305801" cy="5606415"/>
          </a:xfrm>
          <a:prstGeom prst="rect">
            <a:avLst/>
          </a:prstGeom>
        </p:spPr>
      </p:pic>
    </p:spTree>
    <p:extLst>
      <p:ext uri="{BB962C8B-B14F-4D97-AF65-F5344CB8AC3E}">
        <p14:creationId xmlns:p14="http://schemas.microsoft.com/office/powerpoint/2010/main" val="212958492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B37A8A-C3DC-6988-1E5C-F131AC5BC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04800"/>
            <a:ext cx="7239000" cy="6019800"/>
          </a:xfrm>
          <a:prstGeom prst="rect">
            <a:avLst/>
          </a:prstGeom>
        </p:spPr>
      </p:pic>
    </p:spTree>
    <p:extLst>
      <p:ext uri="{BB962C8B-B14F-4D97-AF65-F5344CB8AC3E}">
        <p14:creationId xmlns:p14="http://schemas.microsoft.com/office/powerpoint/2010/main" val="4230641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1BA35-C9AF-A0E1-FF59-1E337E732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465" y="304800"/>
            <a:ext cx="7233069" cy="6172200"/>
          </a:xfrm>
          <a:prstGeom prst="rect">
            <a:avLst/>
          </a:prstGeom>
        </p:spPr>
      </p:pic>
    </p:spTree>
    <p:extLst>
      <p:ext uri="{BB962C8B-B14F-4D97-AF65-F5344CB8AC3E}">
        <p14:creationId xmlns:p14="http://schemas.microsoft.com/office/powerpoint/2010/main" val="3940670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2A2A57-B896-EB46-3280-93E787E3F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7531"/>
            <a:ext cx="7162800" cy="6439469"/>
          </a:xfrm>
          <a:prstGeom prst="rect">
            <a:avLst/>
          </a:prstGeom>
        </p:spPr>
      </p:pic>
    </p:spTree>
    <p:extLst>
      <p:ext uri="{BB962C8B-B14F-4D97-AF65-F5344CB8AC3E}">
        <p14:creationId xmlns:p14="http://schemas.microsoft.com/office/powerpoint/2010/main" val="21237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5D8703-B54C-7282-CB7F-29E6F026C4CE}"/>
              </a:ext>
            </a:extLst>
          </p:cNvPr>
          <p:cNvSpPr txBox="1"/>
          <p:nvPr/>
        </p:nvSpPr>
        <p:spPr>
          <a:xfrm>
            <a:off x="1747482" y="2362200"/>
            <a:ext cx="5649036" cy="1323439"/>
          </a:xfrm>
          <a:prstGeom prst="rect">
            <a:avLst/>
          </a:prstGeom>
          <a:noFill/>
        </p:spPr>
        <p:txBody>
          <a:bodyPr wrap="square">
            <a:spAutoFit/>
          </a:bodyPr>
          <a:lstStyle/>
          <a:p>
            <a:r>
              <a:rPr lang="en-US" sz="8000" b="1" dirty="0">
                <a:solidFill>
                  <a:schemeClr val="accent2">
                    <a:lumMod val="75000"/>
                  </a:schemeClr>
                </a:solidFill>
                <a:latin typeface="Algerian" panose="04020705040A02060702" pitchFamily="82" charset="0"/>
                <a:cs typeface="Aharoni" pitchFamily="2" charset="-79"/>
              </a:rPr>
              <a:t>Thank YOU</a:t>
            </a:r>
            <a:endParaRPr lang="en-US" sz="8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1744C-4FCF-CE40-98C3-A75DB59D3914}"/>
              </a:ext>
            </a:extLst>
          </p:cNvPr>
          <p:cNvPicPr>
            <a:picLocks noChangeAspect="1"/>
          </p:cNvPicPr>
          <p:nvPr/>
        </p:nvPicPr>
        <p:blipFill>
          <a:blip r:embed="rId2"/>
          <a:stretch>
            <a:fillRect/>
          </a:stretch>
        </p:blipFill>
        <p:spPr>
          <a:xfrm>
            <a:off x="0" y="1143000"/>
            <a:ext cx="9144000" cy="4648199"/>
          </a:xfrm>
          <a:prstGeom prst="rect">
            <a:avLst/>
          </a:prstGeom>
        </p:spPr>
      </p:pic>
      <p:sp>
        <p:nvSpPr>
          <p:cNvPr id="6" name="TextBox 5">
            <a:extLst>
              <a:ext uri="{FF2B5EF4-FFF2-40B4-BE49-F238E27FC236}">
                <a16:creationId xmlns:a16="http://schemas.microsoft.com/office/drawing/2014/main" id="{F92A66C8-5AF1-FC5A-B6DB-0818BF159041}"/>
              </a:ext>
            </a:extLst>
          </p:cNvPr>
          <p:cNvSpPr txBox="1"/>
          <p:nvPr/>
        </p:nvSpPr>
        <p:spPr>
          <a:xfrm>
            <a:off x="2133600" y="152400"/>
            <a:ext cx="5638800" cy="584775"/>
          </a:xfrm>
          <a:prstGeom prst="rect">
            <a:avLst/>
          </a:prstGeom>
          <a:noFill/>
        </p:spPr>
        <p:txBody>
          <a:bodyPr wrap="square">
            <a:spAutoFit/>
          </a:bodyPr>
          <a:lstStyle/>
          <a:p>
            <a:r>
              <a:rPr lang="en-US" sz="3200" b="1" dirty="0">
                <a:solidFill>
                  <a:srgbClr val="FFC000"/>
                </a:solidFill>
                <a:latin typeface="Algerian" panose="04020705040A02060702" pitchFamily="82" charset="0"/>
              </a:rPr>
              <a:t>DENSE</a:t>
            </a:r>
            <a:r>
              <a:rPr lang="en-US" sz="3200" b="1" dirty="0">
                <a:solidFill>
                  <a:srgbClr val="FFC000"/>
                </a:solidFill>
              </a:rPr>
              <a:t> </a:t>
            </a:r>
            <a:r>
              <a:rPr lang="en-US" sz="3200" b="1" dirty="0">
                <a:solidFill>
                  <a:srgbClr val="FFC000"/>
                </a:solidFill>
                <a:latin typeface="Algerian" panose="04020705040A02060702" pitchFamily="82" charset="0"/>
              </a:rPr>
              <a:t>CAPTIONING</a:t>
            </a:r>
            <a:endParaRPr lang="en-US" sz="3200" dirty="0">
              <a:solidFill>
                <a:schemeClr val="accent2">
                  <a:lumMod val="75000"/>
                </a:schemeClr>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7500" y="381000"/>
            <a:ext cx="3429000" cy="830997"/>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rgbClr val="FFC000"/>
                </a:solidFill>
                <a:latin typeface="Algerian" panose="04020705040A02060702" pitchFamily="82" charset="0"/>
              </a:rPr>
              <a:t>SYSTEM REQUIREMENTS</a:t>
            </a:r>
          </a:p>
        </p:txBody>
      </p:sp>
      <p:sp>
        <p:nvSpPr>
          <p:cNvPr id="5" name="TextBox 4"/>
          <p:cNvSpPr txBox="1"/>
          <p:nvPr/>
        </p:nvSpPr>
        <p:spPr>
          <a:xfrm>
            <a:off x="304800" y="1235881"/>
            <a:ext cx="8534400" cy="4965462"/>
          </a:xfrm>
          <a:prstGeom prst="rect">
            <a:avLst/>
          </a:prstGeom>
          <a:noFill/>
        </p:spPr>
        <p:txBody>
          <a:bodyPr wrap="square" rtlCol="0">
            <a:spAutoFit/>
          </a:bodyPr>
          <a:lstStyle/>
          <a:p>
            <a:pPr marL="88931" lvl="0" indent="-88931" defTabSz="889409">
              <a:spcBef>
                <a:spcPts val="1946"/>
              </a:spcBef>
              <a:buClr>
                <a:prstClr val="white"/>
              </a:buClr>
              <a:buSzPct val="25000"/>
              <a:buFont typeface="Wingdings" pitchFamily="2" charset="2"/>
              <a:buChar char="ü"/>
            </a:pPr>
            <a:r>
              <a:rPr kumimoji="1" lang="en-US" sz="2400" b="1" dirty="0">
                <a:solidFill>
                  <a:schemeClr val="accent4">
                    <a:lumMod val="60000"/>
                    <a:lumOff val="40000"/>
                  </a:schemeClr>
                </a:solidFill>
                <a:latin typeface="Aharoni" pitchFamily="2" charset="-79"/>
                <a:cs typeface="Aharoni" pitchFamily="2" charset="-79"/>
              </a:rPr>
              <a:t>Hardware Requirements Recommendation:</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RAM:</a:t>
            </a:r>
            <a:r>
              <a:rPr kumimoji="1" lang="en-US" b="1" dirty="0">
                <a:solidFill>
                  <a:srgbClr val="009DD9"/>
                </a:solidFill>
                <a:latin typeface="Aharoni" pitchFamily="2" charset="-79"/>
                <a:cs typeface="Aharoni" pitchFamily="2" charset="-79"/>
              </a:rPr>
              <a:t>  </a:t>
            </a:r>
            <a:r>
              <a:rPr kumimoji="1" lang="en-US" b="1" dirty="0">
                <a:solidFill>
                  <a:schemeClr val="accent6">
                    <a:lumMod val="60000"/>
                    <a:lumOff val="40000"/>
                  </a:schemeClr>
                </a:solidFill>
                <a:cs typeface="Aharoni" pitchFamily="2" charset="-79"/>
              </a:rPr>
              <a:t>4 GB (minimum)</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Hard disk: </a:t>
            </a:r>
            <a:r>
              <a:rPr kumimoji="1" lang="en-US" b="1" dirty="0">
                <a:solidFill>
                  <a:schemeClr val="accent6">
                    <a:lumMod val="60000"/>
                    <a:lumOff val="40000"/>
                  </a:schemeClr>
                </a:solidFill>
                <a:latin typeface="+mj-lt"/>
                <a:cs typeface="Aharoni" pitchFamily="2" charset="-79"/>
              </a:rPr>
              <a:t>500 GB </a:t>
            </a:r>
          </a:p>
          <a:p>
            <a:pPr marL="355726" lvl="1" indent="-249034" defTabSz="889409">
              <a:spcBef>
                <a:spcPts val="1946"/>
              </a:spcBef>
            </a:pPr>
            <a:r>
              <a:rPr kumimoji="1" lang="en-US" sz="2400" b="1" dirty="0">
                <a:solidFill>
                  <a:schemeClr val="accent4">
                    <a:lumMod val="60000"/>
                    <a:lumOff val="40000"/>
                  </a:schemeClr>
                </a:solidFill>
                <a:latin typeface="Aharoni" pitchFamily="2" charset="-79"/>
                <a:cs typeface="Aharoni" pitchFamily="2" charset="-79"/>
              </a:rPr>
              <a:t>Software Requirements Recommendation:</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Operating System : </a:t>
            </a:r>
            <a:r>
              <a:rPr kumimoji="1" lang="en-US" b="1" dirty="0">
                <a:solidFill>
                  <a:schemeClr val="accent6">
                    <a:lumMod val="60000"/>
                    <a:lumOff val="40000"/>
                  </a:schemeClr>
                </a:solidFill>
                <a:latin typeface="+mj-lt"/>
                <a:cs typeface="Aharoni" pitchFamily="2" charset="-79"/>
              </a:rPr>
              <a:t>Windows (above 7 64-bit), Linux and MAC </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Web Interface : </a:t>
            </a:r>
            <a:r>
              <a:rPr kumimoji="1" lang="en-US" b="1" dirty="0">
                <a:solidFill>
                  <a:schemeClr val="accent6">
                    <a:lumMod val="60000"/>
                    <a:lumOff val="40000"/>
                  </a:schemeClr>
                </a:solidFill>
                <a:latin typeface="+mj-lt"/>
                <a:cs typeface="Aharoni" pitchFamily="2" charset="-79"/>
              </a:rPr>
              <a:t>Flask Rest API ( Python Web Framework)</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Programming Language: </a:t>
            </a:r>
            <a:r>
              <a:rPr kumimoji="1" lang="en-US" b="1" dirty="0">
                <a:solidFill>
                  <a:schemeClr val="accent6">
                    <a:lumMod val="60000"/>
                    <a:lumOff val="40000"/>
                  </a:schemeClr>
                </a:solidFill>
                <a:latin typeface="+mj-lt"/>
                <a:cs typeface="Aharoni" pitchFamily="2" charset="-79"/>
              </a:rPr>
              <a:t>Python</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Libraries :</a:t>
            </a:r>
            <a:r>
              <a:rPr kumimoji="1" lang="en-US" b="1" dirty="0">
                <a:solidFill>
                  <a:srgbClr val="009DD9"/>
                </a:solidFill>
                <a:latin typeface="Aharoni" pitchFamily="2" charset="-79"/>
                <a:cs typeface="Aharoni" pitchFamily="2" charset="-79"/>
              </a:rPr>
              <a:t> </a:t>
            </a:r>
            <a:r>
              <a:rPr kumimoji="1" lang="en-US" b="1" dirty="0" err="1">
                <a:solidFill>
                  <a:schemeClr val="accent6">
                    <a:lumMod val="60000"/>
                    <a:lumOff val="40000"/>
                  </a:schemeClr>
                </a:solidFill>
                <a:latin typeface="+mj-lt"/>
                <a:cs typeface="Aharoni" pitchFamily="2" charset="-79"/>
              </a:rPr>
              <a:t>Tensorflow</a:t>
            </a:r>
            <a:r>
              <a:rPr kumimoji="1" lang="en-US" b="1" dirty="0">
                <a:solidFill>
                  <a:schemeClr val="accent6">
                    <a:lumMod val="60000"/>
                    <a:lumOff val="40000"/>
                  </a:schemeClr>
                </a:solidFill>
                <a:latin typeface="+mj-lt"/>
                <a:cs typeface="Aharoni" pitchFamily="2" charset="-79"/>
              </a:rPr>
              <a:t>, </a:t>
            </a:r>
            <a:r>
              <a:rPr kumimoji="1" lang="en-US" b="1" dirty="0" err="1">
                <a:solidFill>
                  <a:schemeClr val="accent6">
                    <a:lumMod val="60000"/>
                    <a:lumOff val="40000"/>
                  </a:schemeClr>
                </a:solidFill>
                <a:latin typeface="+mj-lt"/>
                <a:cs typeface="Aharoni" pitchFamily="2" charset="-79"/>
              </a:rPr>
              <a:t>Keras</a:t>
            </a:r>
            <a:r>
              <a:rPr kumimoji="1" lang="en-US" b="1" dirty="0">
                <a:solidFill>
                  <a:schemeClr val="accent6">
                    <a:lumMod val="60000"/>
                    <a:lumOff val="40000"/>
                  </a:schemeClr>
                </a:solidFill>
                <a:latin typeface="+mj-lt"/>
                <a:cs typeface="Aharoni" pitchFamily="2" charset="-79"/>
              </a:rPr>
              <a:t>,  </a:t>
            </a:r>
            <a:r>
              <a:rPr kumimoji="1" lang="en-US" b="1" dirty="0" err="1">
                <a:solidFill>
                  <a:schemeClr val="accent6">
                    <a:lumMod val="60000"/>
                    <a:lumOff val="40000"/>
                  </a:schemeClr>
                </a:solidFill>
                <a:latin typeface="+mj-lt"/>
                <a:cs typeface="Aharoni" pitchFamily="2" charset="-79"/>
              </a:rPr>
              <a:t>Numpy</a:t>
            </a:r>
            <a:r>
              <a:rPr kumimoji="1" lang="en-US" b="1" dirty="0">
                <a:solidFill>
                  <a:schemeClr val="accent6">
                    <a:lumMod val="60000"/>
                    <a:lumOff val="40000"/>
                  </a:schemeClr>
                </a:solidFill>
                <a:latin typeface="+mj-lt"/>
                <a:cs typeface="Aharoni" pitchFamily="2" charset="-79"/>
              </a:rPr>
              <a:t>, Matplotlib</a:t>
            </a:r>
            <a:r>
              <a:rPr lang="en-US" sz="1800" dirty="0">
                <a:effectLst/>
                <a:latin typeface="Times New Roman" panose="02020603050405020304" pitchFamily="18" charset="0"/>
                <a:ea typeface="Times New Roman" panose="02020603050405020304" pitchFamily="18" charset="0"/>
              </a:rPr>
              <a:t> </a:t>
            </a:r>
            <a:r>
              <a:rPr kumimoji="1" lang="en-US" b="1" dirty="0">
                <a:solidFill>
                  <a:schemeClr val="accent6">
                    <a:lumMod val="60000"/>
                    <a:lumOff val="40000"/>
                  </a:schemeClr>
                </a:solidFill>
                <a:latin typeface="+mj-lt"/>
                <a:cs typeface="Aharoni" pitchFamily="2" charset="-79"/>
              </a:rPr>
              <a:t>, Flask-python, </a:t>
            </a:r>
          </a:p>
          <a:p>
            <a:pPr marL="355726" lvl="1" indent="-249034" defTabSz="889409">
              <a:spcBef>
                <a:spcPts val="1946"/>
              </a:spcBef>
              <a:buFont typeface="Wingdings" pitchFamily="2" charset="2"/>
              <a:buChar char="§"/>
            </a:pPr>
            <a:r>
              <a:rPr kumimoji="1" lang="en-US" b="1" dirty="0">
                <a:latin typeface="Aharoni" pitchFamily="2" charset="-79"/>
                <a:cs typeface="Aharoni" pitchFamily="2" charset="-79"/>
              </a:rPr>
              <a:t>Browser: </a:t>
            </a:r>
            <a:r>
              <a:rPr kumimoji="1" lang="en-US" b="1" dirty="0">
                <a:solidFill>
                  <a:schemeClr val="accent6">
                    <a:lumMod val="60000"/>
                    <a:lumOff val="40000"/>
                  </a:schemeClr>
                </a:solidFill>
                <a:latin typeface="+mj-lt"/>
                <a:cs typeface="Aharoni" pitchFamily="2" charset="-79"/>
              </a:rPr>
              <a:t>Chrome , Firefox</a:t>
            </a:r>
          </a:p>
          <a:p>
            <a:pPr algn="just"/>
            <a:endParaRPr lang="en-US" sz="1600" dirty="0">
              <a:latin typeface="Times New Roman" pitchFamily="18" charset="0"/>
              <a:cs typeface="Times New Roman" pitchFamily="18" charset="0"/>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30707"/>
            <a:ext cx="8763000" cy="6724918"/>
          </a:xfrm>
          <a:prstGeom prst="rect">
            <a:avLst/>
          </a:prstGeom>
          <a:noFill/>
        </p:spPr>
        <p:txBody>
          <a:bodyPr wrap="square" rtlCol="0">
            <a:spAutoFit/>
          </a:bodyPr>
          <a:lstStyle/>
          <a:p>
            <a:pPr algn="just"/>
            <a:endParaRPr lang="en-US" sz="2400" b="1" dirty="0">
              <a:solidFill>
                <a:schemeClr val="accent1">
                  <a:lumMod val="60000"/>
                  <a:lumOff val="40000"/>
                </a:schemeClr>
              </a:solidFill>
              <a:latin typeface="Times New Roman" pitchFamily="18" charset="0"/>
              <a:cs typeface="Times New Roman" pitchFamily="18" charset="0"/>
            </a:endParaRPr>
          </a:p>
          <a:p>
            <a:pPr algn="just"/>
            <a:r>
              <a:rPr lang="en-US" sz="2400" b="1" u="sng" dirty="0">
                <a:solidFill>
                  <a:schemeClr val="accent1">
                    <a:lumMod val="60000"/>
                    <a:lumOff val="40000"/>
                  </a:schemeClr>
                </a:solidFill>
                <a:latin typeface="Times New Roman" pitchFamily="18" charset="0"/>
                <a:cs typeface="Times New Roman" pitchFamily="18" charset="0"/>
              </a:rPr>
              <a:t>Reference Research Papers and related work:</a:t>
            </a:r>
          </a:p>
          <a:p>
            <a:pPr algn="just"/>
            <a:endParaRPr lang="en-US" sz="2250" b="1" u="sng" dirty="0">
              <a:latin typeface="Times New Roman" pitchFamily="18" charset="0"/>
              <a:cs typeface="Times New Roman" pitchFamily="18" charset="0"/>
            </a:endParaRPr>
          </a:p>
          <a:p>
            <a:endParaRPr lang="en-US" b="1" dirty="0">
              <a:latin typeface="Aharoni" pitchFamily="2" charset="-79"/>
              <a:cs typeface="Aharoni" pitchFamily="2" charset="-79"/>
            </a:endParaRPr>
          </a:p>
          <a:p>
            <a:pPr marL="457200" indent="-457200">
              <a:buFont typeface="Wingdings" panose="05000000000000000000" pitchFamily="2" charset="2"/>
              <a:buChar char="ü"/>
            </a:pPr>
            <a:r>
              <a:rPr lang="en-US" sz="2800" b="1" dirty="0">
                <a:latin typeface="Aharoni" pitchFamily="2" charset="-79"/>
                <a:cs typeface="Aharoni" pitchFamily="2" charset="-79"/>
              </a:rPr>
              <a:t>Deep Visual-Semantic Alignments for Generating Image Descriptions </a:t>
            </a:r>
            <a:r>
              <a:rPr kumimoji="1" lang="en-US" b="1" dirty="0">
                <a:solidFill>
                  <a:srgbClr val="92D050"/>
                </a:solidFill>
              </a:rPr>
              <a:t>Sentences act as weak labels</a:t>
            </a:r>
            <a:r>
              <a:rPr kumimoji="1" lang="en-US" sz="2400" b="1" dirty="0">
                <a:solidFill>
                  <a:srgbClr val="92D050"/>
                </a:solidFill>
              </a:rPr>
              <a:t> : </a:t>
            </a:r>
            <a:r>
              <a:rPr kumimoji="1" lang="en-US" sz="2000" b="1" dirty="0">
                <a:solidFill>
                  <a:srgbClr val="92D050"/>
                </a:solidFill>
              </a:rPr>
              <a:t>contiguous sequences of words correspond to some particular (unknown) location in image.</a:t>
            </a:r>
            <a:endParaRPr kumimoji="1" lang="en-US" sz="2400" b="1" dirty="0">
              <a:solidFill>
                <a:srgbClr val="92D050"/>
              </a:solidFill>
            </a:endParaRPr>
          </a:p>
          <a:p>
            <a:pPr marL="285750" indent="-285750">
              <a:buFont typeface="Wingdings" panose="05000000000000000000" pitchFamily="2" charset="2"/>
              <a:buChar char="ü"/>
            </a:pPr>
            <a:endParaRPr lang="en-US" b="1" dirty="0">
              <a:latin typeface="Aharoni" pitchFamily="2" charset="-79"/>
              <a:cs typeface="Aharoni" pitchFamily="2" charset="-79"/>
            </a:endParaRPr>
          </a:p>
          <a:p>
            <a:pPr marL="457200" indent="-457200">
              <a:buFont typeface="Wingdings" panose="05000000000000000000" pitchFamily="2" charset="2"/>
              <a:buChar char="ü"/>
            </a:pPr>
            <a:r>
              <a:rPr lang="en-US" sz="2800" b="1" dirty="0">
                <a:latin typeface="Aharoni" pitchFamily="2" charset="-79"/>
                <a:cs typeface="Aharoni" pitchFamily="2" charset="-79"/>
              </a:rPr>
              <a:t>Adaptive Attention via A Visual Sentinel for Image Captioning. </a:t>
            </a:r>
            <a:r>
              <a:rPr kumimoji="1" lang="en-US" sz="2800" dirty="0">
                <a:solidFill>
                  <a:srgbClr val="92D050"/>
                </a:solidFill>
                <a:latin typeface="Aharoni" pitchFamily="2" charset="-79"/>
                <a:cs typeface="Aharoni" pitchFamily="2" charset="-79"/>
              </a:rPr>
              <a:t>P</a:t>
            </a:r>
            <a:r>
              <a:rPr kumimoji="1" lang="en-US" b="1" dirty="0">
                <a:solidFill>
                  <a:srgbClr val="92D050"/>
                </a:solidFill>
              </a:rPr>
              <a:t>redicting the non-visual information like “the”, “and” etc.. while generating meaningful caption.</a:t>
            </a:r>
          </a:p>
          <a:p>
            <a:pPr marL="285750" indent="-285750">
              <a:buFont typeface="Wingdings" panose="05000000000000000000" pitchFamily="2" charset="2"/>
              <a:buChar char="ü"/>
            </a:pPr>
            <a:endParaRPr lang="en-US" b="1" dirty="0">
              <a:solidFill>
                <a:srgbClr val="92D050"/>
              </a:solidFill>
              <a:latin typeface="Aharoni" pitchFamily="2" charset="-79"/>
              <a:cs typeface="Aharoni" pitchFamily="2" charset="-79"/>
            </a:endParaRPr>
          </a:p>
          <a:p>
            <a:pPr marL="457200" indent="-457200">
              <a:buFont typeface="Wingdings" panose="05000000000000000000" pitchFamily="2" charset="2"/>
              <a:buChar char="ü"/>
            </a:pPr>
            <a:r>
              <a:rPr lang="en-US" sz="2800" b="1" dirty="0">
                <a:latin typeface="Aharoni" pitchFamily="2" charset="-79"/>
                <a:cs typeface="Aharoni" pitchFamily="2" charset="-79"/>
              </a:rPr>
              <a:t>Deep Captioning with Multimodal Recurrent Nets. </a:t>
            </a:r>
            <a:r>
              <a:rPr lang="en-US" b="1" dirty="0">
                <a:solidFill>
                  <a:srgbClr val="92D050"/>
                </a:solidFill>
                <a:latin typeface="Aharoni" pitchFamily="2" charset="-79"/>
                <a:cs typeface="Aharoni" pitchFamily="2" charset="-79"/>
              </a:rPr>
              <a:t>Very complex and time taking strategy, which is very difficult and costlier to deploy in real world.</a:t>
            </a:r>
          </a:p>
          <a:p>
            <a:endParaRPr lang="en-US" b="1" dirty="0">
              <a:latin typeface="Aharoni" pitchFamily="2" charset="-79"/>
              <a:cs typeface="Aharoni" pitchFamily="2" charset="-79"/>
            </a:endParaRPr>
          </a:p>
          <a:p>
            <a:pPr lvl="1"/>
            <a:endParaRPr lang="en-US" dirty="0"/>
          </a:p>
          <a:p>
            <a:pPr algn="just"/>
            <a:endParaRPr lang="en-US" sz="225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76600" y="381000"/>
            <a:ext cx="2590800" cy="461665"/>
          </a:xfrm>
          <a:prstGeom prst="rect">
            <a:avLst/>
          </a:prstGeom>
          <a:noFill/>
        </p:spPr>
        <p:style>
          <a:lnRef idx="0">
            <a:scrgbClr r="0" g="0" b="0"/>
          </a:lnRef>
          <a:fillRef idx="1001">
            <a:schemeClr val="lt2"/>
          </a:fillRef>
          <a:effectRef idx="0">
            <a:scrgbClr r="0" g="0" b="0"/>
          </a:effectRef>
          <a:fontRef idx="major"/>
        </p:style>
        <p:txBody>
          <a:bodyPr wrap="square" rtlCol="0">
            <a:spAutoFit/>
          </a:bodyPr>
          <a:lstStyle/>
          <a:p>
            <a:pPr algn="ctr"/>
            <a:r>
              <a:rPr lang="en-US" sz="2400" b="1" dirty="0">
                <a:solidFill>
                  <a:schemeClr val="accent2"/>
                </a:solidFill>
                <a:latin typeface="Algerian" panose="04020705040A02060702" pitchFamily="82" charset="0"/>
              </a:rPr>
              <a:t>DATASETS</a:t>
            </a:r>
          </a:p>
        </p:txBody>
      </p:sp>
      <p:sp>
        <p:nvSpPr>
          <p:cNvPr id="5" name="TextBox 4"/>
          <p:cNvSpPr txBox="1"/>
          <p:nvPr/>
        </p:nvSpPr>
        <p:spPr>
          <a:xfrm>
            <a:off x="304800" y="1219200"/>
            <a:ext cx="8534400" cy="4537139"/>
          </a:xfrm>
          <a:prstGeom prst="rect">
            <a:avLst/>
          </a:prstGeom>
          <a:noFill/>
        </p:spPr>
        <p:txBody>
          <a:bodyPr wrap="square" rtlCol="0">
            <a:spAutoFit/>
          </a:bodyPr>
          <a:lstStyle/>
          <a:p>
            <a:pPr marL="88931" lvl="0" indent="-88931" defTabSz="889409">
              <a:spcBef>
                <a:spcPts val="1946"/>
              </a:spcBef>
              <a:buClr>
                <a:prstClr val="white"/>
              </a:buClr>
              <a:buSzPct val="25000"/>
              <a:buFont typeface="Wingdings" pitchFamily="2" charset="2"/>
              <a:buChar char="ü"/>
            </a:pPr>
            <a:r>
              <a:rPr kumimoji="1" lang="en-US" sz="2400" b="1" dirty="0">
                <a:solidFill>
                  <a:schemeClr val="accent3">
                    <a:lumMod val="60000"/>
                    <a:lumOff val="40000"/>
                  </a:schemeClr>
                </a:solidFill>
              </a:rPr>
              <a:t>Flickr8k (</a:t>
            </a:r>
            <a:r>
              <a:rPr kumimoji="1" lang="en-US" sz="1600" b="1" dirty="0">
                <a:solidFill>
                  <a:schemeClr val="accent3">
                    <a:lumMod val="60000"/>
                    <a:lumOff val="40000"/>
                  </a:schemeClr>
                </a:solidFill>
              </a:rPr>
              <a:t>used for this project</a:t>
            </a:r>
            <a:r>
              <a:rPr kumimoji="1" lang="en-US" sz="2400" b="1" dirty="0">
                <a:solidFill>
                  <a:schemeClr val="accent3">
                    <a:lumMod val="60000"/>
                    <a:lumOff val="40000"/>
                  </a:schemeClr>
                </a:solidFill>
              </a:rPr>
              <a:t>)</a:t>
            </a:r>
          </a:p>
          <a:p>
            <a:pPr marL="355726" lvl="1" indent="-249034" defTabSz="889409">
              <a:spcBef>
                <a:spcPts val="1946"/>
              </a:spcBef>
              <a:buFont typeface="Wingdings" pitchFamily="2" charset="2"/>
              <a:buChar char="§"/>
            </a:pPr>
            <a:r>
              <a:rPr kumimoji="1" lang="en-US" b="1" dirty="0">
                <a:solidFill>
                  <a:schemeClr val="accent3">
                    <a:lumMod val="60000"/>
                    <a:lumOff val="40000"/>
                  </a:schemeClr>
                </a:solidFill>
              </a:rPr>
              <a:t>8091 images, each accompanied with 5 descriptions</a:t>
            </a:r>
          </a:p>
          <a:p>
            <a:pPr marL="355726" lvl="1" indent="-249034" defTabSz="889409">
              <a:spcBef>
                <a:spcPts val="1946"/>
              </a:spcBef>
              <a:buFont typeface="Wingdings" pitchFamily="2" charset="2"/>
              <a:buChar char="§"/>
            </a:pPr>
            <a:r>
              <a:rPr kumimoji="1" lang="en-US" b="1" dirty="0">
                <a:solidFill>
                  <a:schemeClr val="accent3">
                    <a:lumMod val="60000"/>
                    <a:lumOff val="40000"/>
                  </a:schemeClr>
                </a:solidFill>
              </a:rPr>
              <a:t>6000 for training the model, 2000 for validation and testing</a:t>
            </a:r>
          </a:p>
          <a:p>
            <a:pPr marL="88931" indent="-88931" defTabSz="889409">
              <a:spcBef>
                <a:spcPts val="1946"/>
              </a:spcBef>
              <a:buClr>
                <a:prstClr val="white"/>
              </a:buClr>
              <a:buSzPct val="25000"/>
              <a:buFont typeface="Wingdings" pitchFamily="2" charset="2"/>
              <a:buChar char="ü"/>
            </a:pPr>
            <a:r>
              <a:rPr kumimoji="1" lang="en-US" sz="2400" b="1" dirty="0">
                <a:solidFill>
                  <a:schemeClr val="accent3">
                    <a:lumMod val="60000"/>
                    <a:lumOff val="40000"/>
                  </a:schemeClr>
                </a:solidFill>
              </a:rPr>
              <a:t>Flickr30k </a:t>
            </a:r>
          </a:p>
          <a:p>
            <a:pPr marL="355726" lvl="1" indent="-249034" defTabSz="889409">
              <a:spcBef>
                <a:spcPts val="1946"/>
              </a:spcBef>
              <a:buFont typeface="Wingdings" pitchFamily="2" charset="2"/>
              <a:buChar char="§"/>
            </a:pPr>
            <a:r>
              <a:rPr kumimoji="1" lang="en-US" b="1" dirty="0">
                <a:solidFill>
                  <a:schemeClr val="accent3">
                    <a:lumMod val="60000"/>
                    <a:lumOff val="40000"/>
                  </a:schemeClr>
                </a:solidFill>
              </a:rPr>
              <a:t>30k images</a:t>
            </a:r>
          </a:p>
          <a:p>
            <a:pPr marL="88931" lvl="0" indent="-88931" defTabSz="889409">
              <a:spcBef>
                <a:spcPts val="1946"/>
              </a:spcBef>
              <a:buClr>
                <a:prstClr val="white"/>
              </a:buClr>
              <a:buSzPct val="25000"/>
              <a:buFont typeface="Wingdings" pitchFamily="2" charset="2"/>
              <a:buChar char="ü"/>
            </a:pPr>
            <a:r>
              <a:rPr kumimoji="1" lang="en-US" sz="2400" b="1" dirty="0">
                <a:solidFill>
                  <a:schemeClr val="accent3">
                    <a:lumMod val="60000"/>
                    <a:lumOff val="40000"/>
                  </a:schemeClr>
                </a:solidFill>
              </a:rPr>
              <a:t>MSCOCO</a:t>
            </a:r>
          </a:p>
          <a:p>
            <a:pPr marL="355726" lvl="1" indent="-249034" defTabSz="889409">
              <a:spcBef>
                <a:spcPts val="1946"/>
              </a:spcBef>
              <a:buFont typeface="Wingdings" pitchFamily="2" charset="2"/>
              <a:buChar char="§"/>
            </a:pPr>
            <a:r>
              <a:rPr kumimoji="1" lang="en-US" b="1" dirty="0">
                <a:solidFill>
                  <a:schemeClr val="accent3">
                    <a:lumMod val="60000"/>
                    <a:lumOff val="40000"/>
                  </a:schemeClr>
                </a:solidFill>
              </a:rPr>
              <a:t>123,000 images</a:t>
            </a:r>
          </a:p>
          <a:p>
            <a:pPr marL="355726" lvl="1" indent="-249034" defTabSz="889409">
              <a:spcBef>
                <a:spcPts val="1946"/>
              </a:spcBef>
              <a:buFont typeface="Wingdings" pitchFamily="2" charset="2"/>
              <a:buChar char="§"/>
            </a:pPr>
            <a:r>
              <a:rPr kumimoji="1" lang="en-US" b="1" dirty="0">
                <a:solidFill>
                  <a:schemeClr val="accent3">
                    <a:lumMod val="60000"/>
                    <a:lumOff val="40000"/>
                  </a:schemeClr>
                </a:solidFill>
              </a:rPr>
              <a:t>5000 for validation, testing</a:t>
            </a:r>
          </a:p>
          <a:p>
            <a:pPr algn="just"/>
            <a:endParaRPr lang="en-US" sz="1600" dirty="0">
              <a:latin typeface="Times New Roman" pitchFamily="18" charset="0"/>
              <a:cs typeface="Times New Roman"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60C70-CF5A-ACFB-9852-21881AF3C0F3}"/>
              </a:ext>
            </a:extLst>
          </p:cNvPr>
          <p:cNvPicPr>
            <a:picLocks noChangeAspect="1"/>
          </p:cNvPicPr>
          <p:nvPr/>
        </p:nvPicPr>
        <p:blipFill>
          <a:blip r:embed="rId2"/>
          <a:stretch>
            <a:fillRect/>
          </a:stretch>
        </p:blipFill>
        <p:spPr>
          <a:xfrm>
            <a:off x="0" y="0"/>
            <a:ext cx="9144000" cy="61783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DDAEC-074E-8DDE-2040-3357BD6AED8C}"/>
              </a:ext>
            </a:extLst>
          </p:cNvPr>
          <p:cNvPicPr>
            <a:picLocks noChangeAspect="1"/>
          </p:cNvPicPr>
          <p:nvPr/>
        </p:nvPicPr>
        <p:blipFill>
          <a:blip r:embed="rId2"/>
          <a:stretch>
            <a:fillRect/>
          </a:stretch>
        </p:blipFill>
        <p:spPr>
          <a:xfrm>
            <a:off x="0" y="0"/>
            <a:ext cx="9144000" cy="6172200"/>
          </a:xfrm>
          <a:prstGeom prst="rect">
            <a:avLst/>
          </a:prstGeom>
        </p:spPr>
      </p:pic>
    </p:spTree>
    <p:extLst>
      <p:ext uri="{BB962C8B-B14F-4D97-AF65-F5344CB8AC3E}">
        <p14:creationId xmlns:p14="http://schemas.microsoft.com/office/powerpoint/2010/main" val="844779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43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
  <TotalTime>6591</TotalTime>
  <Words>657</Words>
  <Application>Microsoft Office PowerPoint</Application>
  <PresentationFormat>On-screen Show (4:3)</PresentationFormat>
  <Paragraphs>80</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Aharoni</vt:lpstr>
      <vt:lpstr>Algerian</vt:lpstr>
      <vt:lpstr>Arial</vt:lpstr>
      <vt:lpstr>Rockwell</vt:lpstr>
      <vt:lpstr>Stencil</vt:lpstr>
      <vt:lpstr>Times New Roman</vt:lpstr>
      <vt:lpstr>Wingdings</vt:lpstr>
      <vt:lpstr>Gallery</vt:lpstr>
      <vt:lpstr>VISION Assistive Caption Bot For Visually IMPAIRED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MODULES</vt:lpstr>
      <vt:lpstr>  </vt:lpstr>
      <vt:lpstr>Convolution Neural Network</vt:lpstr>
      <vt:lpstr>PowerPoint Presentation</vt:lpstr>
      <vt:lpstr>PowerPoint Presentation</vt:lpstr>
      <vt:lpstr>Merge Model Architecture</vt:lpstr>
      <vt:lpstr>Plot of the Caption Generation Deep Learning Model</vt:lpstr>
      <vt:lpstr>PowerPoint Presentation</vt:lpstr>
      <vt:lpstr>PowerPoint Presentation</vt:lpstr>
      <vt:lpstr>PowerPoint Presentation</vt:lpstr>
      <vt:lpstr>PowerPoint Presentation</vt:lpstr>
      <vt:lpstr>PowerPoint Presentation</vt:lpstr>
      <vt:lpstr>NLP PROBABILISTIC MODEL</vt:lpstr>
      <vt:lpstr>NLP PROBABILISTIC MODEL</vt:lpstr>
      <vt:lpstr>NLP PROBABILISTIC MODEL</vt:lpstr>
      <vt:lpstr>NLP PROBABILISTIC MODEL</vt:lpstr>
      <vt:lpstr>PRE TRAINED FILES</vt:lpstr>
      <vt:lpstr>LIBRARIES USED</vt:lpstr>
      <vt:lpstr>DEPLOYING AS A WEB APPLICATION</vt:lpstr>
      <vt:lpstr>PowerPoint Presentation</vt:lpstr>
      <vt:lpstr>PowerPoint Presentation</vt:lpstr>
      <vt:lpstr>PowerPoint Presentation</vt:lpstr>
      <vt:lpstr>PowerPoint Presentation</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Naveenkumar Rajan</cp:lastModifiedBy>
  <cp:revision>116</cp:revision>
  <dcterms:created xsi:type="dcterms:W3CDTF">2019-01-04T16:06:46Z</dcterms:created>
  <dcterms:modified xsi:type="dcterms:W3CDTF">2022-05-04T17:41:19Z</dcterms:modified>
</cp:coreProperties>
</file>